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259" r:id="rId2"/>
    <p:sldId id="261" r:id="rId3"/>
    <p:sldId id="283" r:id="rId4"/>
    <p:sldId id="267" r:id="rId5"/>
    <p:sldId id="287" r:id="rId6"/>
    <p:sldId id="288" r:id="rId7"/>
    <p:sldId id="282" r:id="rId8"/>
    <p:sldId id="291" r:id="rId9"/>
    <p:sldId id="292" r:id="rId10"/>
    <p:sldId id="298" r:id="rId11"/>
    <p:sldId id="299" r:id="rId12"/>
    <p:sldId id="300" r:id="rId13"/>
    <p:sldId id="301" r:id="rId14"/>
    <p:sldId id="303" r:id="rId15"/>
    <p:sldId id="304" r:id="rId16"/>
    <p:sldId id="305" r:id="rId17"/>
    <p:sldId id="320" r:id="rId18"/>
    <p:sldId id="321" r:id="rId19"/>
    <p:sldId id="322" r:id="rId20"/>
    <p:sldId id="306" r:id="rId21"/>
    <p:sldId id="308" r:id="rId22"/>
    <p:sldId id="307" r:id="rId23"/>
    <p:sldId id="309" r:id="rId24"/>
    <p:sldId id="310" r:id="rId25"/>
    <p:sldId id="311" r:id="rId26"/>
    <p:sldId id="314" r:id="rId27"/>
    <p:sldId id="312" r:id="rId28"/>
    <p:sldId id="315" r:id="rId29"/>
    <p:sldId id="316" r:id="rId30"/>
    <p:sldId id="317" r:id="rId31"/>
    <p:sldId id="318" r:id="rId32"/>
    <p:sldId id="319" r:id="rId33"/>
    <p:sldId id="265" r:id="rId34"/>
    <p:sldId id="286" r:id="rId35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134" autoAdjust="0"/>
  </p:normalViewPr>
  <p:slideViewPr>
    <p:cSldViewPr showGuides="1">
      <p:cViewPr varScale="1">
        <p:scale>
          <a:sx n="80" d="100"/>
          <a:sy n="80" d="100"/>
        </p:scale>
        <p:origin x="1522" y="13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83FF0B-BABB-49E0-83E6-DA753FEAA6DA}" type="datetimeFigureOut">
              <a:rPr lang="ko-KR" altLang="en-US" smtClean="0"/>
              <a:t>2019-07-15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BF7C9B-D935-4D23-B6C8-B0F960902F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79187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지난번에 이어서 </a:t>
            </a:r>
            <a:r>
              <a:rPr lang="en-US" altLang="ko-KR" dirty="0"/>
              <a:t>flush reload </a:t>
            </a:r>
            <a:r>
              <a:rPr lang="ko-KR" altLang="en-US" dirty="0"/>
              <a:t>공격에 대해 설명하겠습니다</a:t>
            </a:r>
            <a:r>
              <a:rPr lang="en-US" altLang="ko-KR" dirty="0"/>
              <a:t>. </a:t>
            </a:r>
            <a:r>
              <a:rPr lang="ko-KR" altLang="en-US" dirty="0"/>
              <a:t>이번에는 </a:t>
            </a:r>
            <a:r>
              <a:rPr lang="en-US" altLang="ko-KR" dirty="0"/>
              <a:t>cache</a:t>
            </a:r>
            <a:r>
              <a:rPr lang="ko-KR" altLang="en-US" dirty="0"/>
              <a:t>구조와 공격 방식 두 가지 주제를 중심으로 설명하려 합니다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BF7C9B-D935-4D23-B6C8-B0F960902F87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34403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dirty="0">
                <a:solidFill>
                  <a:srgbClr val="FF0000"/>
                </a:solidFill>
              </a:rPr>
              <a:t>Inclusive cache: </a:t>
            </a:r>
            <a:r>
              <a:rPr lang="ko-KR" altLang="en-US" b="1" dirty="0">
                <a:solidFill>
                  <a:srgbClr val="FF0000"/>
                </a:solidFill>
              </a:rPr>
              <a:t>하위 계층 캐시가 상위 계층 캐시의 내용을 반드시 포함</a:t>
            </a:r>
            <a:endParaRPr lang="en-US" altLang="ko-KR" b="1" dirty="0">
              <a:solidFill>
                <a:srgbClr val="FF0000"/>
              </a:solidFill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BF7C9B-D935-4D23-B6C8-B0F960902F87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11654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dirty="0">
                <a:solidFill>
                  <a:srgbClr val="FF0000"/>
                </a:solidFill>
              </a:rPr>
              <a:t>Inclusive cache: </a:t>
            </a:r>
            <a:r>
              <a:rPr lang="ko-KR" altLang="en-US" b="1" dirty="0">
                <a:solidFill>
                  <a:srgbClr val="FF0000"/>
                </a:solidFill>
              </a:rPr>
              <a:t>하위 계층 캐시가 상위 계층 캐시의 내용을 반드시 포함</a:t>
            </a:r>
            <a:endParaRPr lang="en-US" altLang="ko-KR" b="1" dirty="0">
              <a:solidFill>
                <a:srgbClr val="FF0000"/>
              </a:solidFill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BF7C9B-D935-4D23-B6C8-B0F960902F87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43818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dirty="0">
                <a:solidFill>
                  <a:srgbClr val="FF0000"/>
                </a:solidFill>
              </a:rPr>
              <a:t>Inclusive cache: </a:t>
            </a:r>
            <a:r>
              <a:rPr lang="ko-KR" altLang="en-US" b="1" dirty="0">
                <a:solidFill>
                  <a:srgbClr val="FF0000"/>
                </a:solidFill>
              </a:rPr>
              <a:t>하위 계층 캐시가 상위 계층 캐시의 내용을 반드시 포함해야 한다는 </a:t>
            </a:r>
            <a:r>
              <a:rPr lang="en-US" altLang="ko-KR" b="1" dirty="0">
                <a:solidFill>
                  <a:srgbClr val="FF0000"/>
                </a:solidFill>
              </a:rPr>
              <a:t>inclusion </a:t>
            </a:r>
            <a:r>
              <a:rPr lang="ko-KR" altLang="en-US" b="1" dirty="0">
                <a:solidFill>
                  <a:srgbClr val="FF0000"/>
                </a:solidFill>
              </a:rPr>
              <a:t>특성에 위배가 됩니다</a:t>
            </a:r>
            <a:r>
              <a:rPr lang="en-US" altLang="ko-KR" b="1" dirty="0">
                <a:solidFill>
                  <a:srgbClr val="FF0000"/>
                </a:solidFill>
              </a:rPr>
              <a:t>. 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BF7C9B-D935-4D23-B6C8-B0F960902F87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52780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따라서 아까 언급한 </a:t>
            </a:r>
            <a:r>
              <a:rPr lang="en-US" altLang="ko-KR" dirty="0"/>
              <a:t>cache </a:t>
            </a:r>
            <a:r>
              <a:rPr lang="ko-KR" altLang="en-US" dirty="0"/>
              <a:t>일관성을 위해 </a:t>
            </a:r>
            <a:r>
              <a:rPr lang="en-US" altLang="ko-KR" dirty="0"/>
              <a:t>core 1</a:t>
            </a:r>
            <a:r>
              <a:rPr lang="ko-KR" altLang="en-US" dirty="0"/>
              <a:t>에서의 </a:t>
            </a:r>
            <a:r>
              <a:rPr lang="en-US" altLang="ko-KR" dirty="0"/>
              <a:t>112 data </a:t>
            </a:r>
            <a:r>
              <a:rPr lang="ko-KR" altLang="en-US" dirty="0"/>
              <a:t>역시 </a:t>
            </a:r>
            <a:r>
              <a:rPr lang="en-US" altLang="ko-KR" dirty="0"/>
              <a:t>flush </a:t>
            </a:r>
            <a:r>
              <a:rPr lang="ko-KR" altLang="en-US" dirty="0"/>
              <a:t>됩니다</a:t>
            </a:r>
            <a:r>
              <a:rPr lang="en-US" altLang="ko-KR" dirty="0"/>
              <a:t>. </a:t>
            </a:r>
            <a:r>
              <a:rPr lang="ko-KR" altLang="en-US" dirty="0"/>
              <a:t>결론적으로 </a:t>
            </a:r>
            <a:r>
              <a:rPr lang="en-US" altLang="ko-KR" dirty="0"/>
              <a:t>core 0 </a:t>
            </a:r>
            <a:r>
              <a:rPr lang="ko-KR" altLang="en-US" dirty="0"/>
              <a:t>에서 특정 </a:t>
            </a:r>
            <a:r>
              <a:rPr lang="ko-KR" altLang="en-US" dirty="0" err="1"/>
              <a:t>주소값을</a:t>
            </a:r>
            <a:r>
              <a:rPr lang="ko-KR" altLang="en-US" dirty="0"/>
              <a:t> </a:t>
            </a:r>
            <a:r>
              <a:rPr lang="en-US" altLang="ko-KR" dirty="0"/>
              <a:t>flush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BF7C9B-D935-4D23-B6C8-B0F960902F87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82405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dirty="0">
                <a:solidFill>
                  <a:srgbClr val="FF0000"/>
                </a:solidFill>
              </a:rPr>
              <a:t>Inclusive cache: </a:t>
            </a:r>
            <a:r>
              <a:rPr lang="ko-KR" altLang="en-US" b="1" dirty="0">
                <a:solidFill>
                  <a:srgbClr val="FF0000"/>
                </a:solidFill>
              </a:rPr>
              <a:t>하위 계층 캐시가 상위 계층 캐시의 내용을 반드시 포함해야 한다는 </a:t>
            </a:r>
            <a:r>
              <a:rPr lang="en-US" altLang="ko-KR" b="1" dirty="0">
                <a:solidFill>
                  <a:srgbClr val="FF0000"/>
                </a:solidFill>
              </a:rPr>
              <a:t>inclusion </a:t>
            </a:r>
            <a:r>
              <a:rPr lang="ko-KR" altLang="en-US" b="1" dirty="0">
                <a:solidFill>
                  <a:srgbClr val="FF0000"/>
                </a:solidFill>
              </a:rPr>
              <a:t>특성에 위배가 됩니다</a:t>
            </a:r>
            <a:r>
              <a:rPr lang="en-US" altLang="ko-KR" b="1" dirty="0">
                <a:solidFill>
                  <a:srgbClr val="FF0000"/>
                </a:solidFill>
              </a:rPr>
              <a:t>. 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BF7C9B-D935-4D23-B6C8-B0F960902F87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26943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dirty="0">
                <a:solidFill>
                  <a:srgbClr val="FF0000"/>
                </a:solidFill>
              </a:rPr>
              <a:t>Inclusive cache: </a:t>
            </a:r>
            <a:r>
              <a:rPr lang="ko-KR" altLang="en-US" b="1" dirty="0">
                <a:solidFill>
                  <a:srgbClr val="FF0000"/>
                </a:solidFill>
              </a:rPr>
              <a:t>하위 계층 캐시가 상위 계층 캐시의 내용을 반드시 포함해야 한다는 </a:t>
            </a:r>
            <a:r>
              <a:rPr lang="en-US" altLang="ko-KR" b="1" dirty="0">
                <a:solidFill>
                  <a:srgbClr val="FF0000"/>
                </a:solidFill>
              </a:rPr>
              <a:t>inclusion </a:t>
            </a:r>
            <a:r>
              <a:rPr lang="ko-KR" altLang="en-US" b="1" dirty="0">
                <a:solidFill>
                  <a:srgbClr val="FF0000"/>
                </a:solidFill>
              </a:rPr>
              <a:t>특성에 위배가 됩니다</a:t>
            </a:r>
            <a:r>
              <a:rPr lang="en-US" altLang="ko-KR" b="1" dirty="0">
                <a:solidFill>
                  <a:srgbClr val="FF0000"/>
                </a:solidFill>
              </a:rPr>
              <a:t>. 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BF7C9B-D935-4D23-B6C8-B0F960902F87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61899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dirty="0">
                <a:solidFill>
                  <a:srgbClr val="FF0000"/>
                </a:solidFill>
              </a:rPr>
              <a:t>Inclusive cache: </a:t>
            </a:r>
            <a:r>
              <a:rPr lang="ko-KR" altLang="en-US" b="1" dirty="0">
                <a:solidFill>
                  <a:srgbClr val="FF0000"/>
                </a:solidFill>
              </a:rPr>
              <a:t>하위 계층 캐시가 상위 계층 캐시의 내용을 반드시 포함해야 한다는 </a:t>
            </a:r>
            <a:r>
              <a:rPr lang="en-US" altLang="ko-KR" b="1" dirty="0">
                <a:solidFill>
                  <a:srgbClr val="FF0000"/>
                </a:solidFill>
              </a:rPr>
              <a:t>inclusion </a:t>
            </a:r>
            <a:r>
              <a:rPr lang="ko-KR" altLang="en-US" b="1" dirty="0">
                <a:solidFill>
                  <a:srgbClr val="FF0000"/>
                </a:solidFill>
              </a:rPr>
              <a:t>특성에 위배가 됩니다</a:t>
            </a:r>
            <a:r>
              <a:rPr lang="en-US" altLang="ko-KR" b="1" dirty="0">
                <a:solidFill>
                  <a:srgbClr val="FF0000"/>
                </a:solidFill>
              </a:rPr>
              <a:t>. 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BF7C9B-D935-4D23-B6C8-B0F960902F87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34430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Flush Reload </a:t>
            </a:r>
            <a:r>
              <a:rPr lang="ko-KR" altLang="en-US" dirty="0"/>
              <a:t>공격의 절차는 </a:t>
            </a:r>
            <a:r>
              <a:rPr lang="en-US" altLang="ko-KR" dirty="0"/>
              <a:t>3</a:t>
            </a:r>
            <a:r>
              <a:rPr lang="ko-KR" altLang="en-US" dirty="0"/>
              <a:t>단계로 진행됩니다</a:t>
            </a:r>
            <a:r>
              <a:rPr lang="en-US" altLang="ko-KR" dirty="0"/>
              <a:t>. </a:t>
            </a:r>
            <a:r>
              <a:rPr lang="ko-KR" altLang="en-US" dirty="0"/>
              <a:t>먼저 </a:t>
            </a:r>
            <a:r>
              <a:rPr lang="en-US" altLang="ko-KR" dirty="0"/>
              <a:t>cache</a:t>
            </a:r>
            <a:r>
              <a:rPr lang="ko-KR" altLang="en-US" dirty="0"/>
              <a:t>의 특정 주소를 </a:t>
            </a:r>
            <a:r>
              <a:rPr lang="en-US" altLang="ko-KR" dirty="0"/>
              <a:t>flush, </a:t>
            </a:r>
            <a:r>
              <a:rPr lang="ko-KR" altLang="en-US" dirty="0"/>
              <a:t>특정 기간동안 피해자가 그 주소를 접근하는지 안 하는지 기다립니다</a:t>
            </a:r>
            <a:r>
              <a:rPr lang="en-US" altLang="ko-KR" dirty="0"/>
              <a:t>. </a:t>
            </a:r>
            <a:r>
              <a:rPr lang="ko-KR" altLang="en-US" dirty="0"/>
              <a:t>그리고 마지막으로 </a:t>
            </a:r>
            <a:r>
              <a:rPr lang="en-US" altLang="ko-KR" dirty="0"/>
              <a:t>flush</a:t>
            </a:r>
            <a:r>
              <a:rPr lang="ko-KR" altLang="en-US" dirty="0"/>
              <a:t>시켰던 주소를 다시 </a:t>
            </a:r>
            <a:r>
              <a:rPr lang="en-US" altLang="ko-KR" dirty="0"/>
              <a:t>spy</a:t>
            </a:r>
            <a:r>
              <a:rPr lang="ko-KR" altLang="en-US" dirty="0"/>
              <a:t>가 </a:t>
            </a:r>
            <a:r>
              <a:rPr lang="en-US" altLang="ko-KR" dirty="0"/>
              <a:t>reload</a:t>
            </a:r>
            <a:r>
              <a:rPr lang="ko-KR" altLang="en-US" dirty="0"/>
              <a:t>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BF7C9B-D935-4D23-B6C8-B0F960902F87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00547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dirty="0">
                <a:solidFill>
                  <a:srgbClr val="FF0000"/>
                </a:solidFill>
              </a:rPr>
              <a:t>Inclusive cache: </a:t>
            </a:r>
            <a:r>
              <a:rPr lang="ko-KR" altLang="en-US" b="1" dirty="0">
                <a:solidFill>
                  <a:srgbClr val="FF0000"/>
                </a:solidFill>
              </a:rPr>
              <a:t>하위 계층 캐시가 상위 계층 캐시의 내용을 반드시 포함</a:t>
            </a:r>
            <a:endParaRPr lang="en-US" altLang="ko-KR" b="1" dirty="0">
              <a:solidFill>
                <a:srgbClr val="FF0000"/>
              </a:solidFill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BF7C9B-D935-4D23-B6C8-B0F960902F87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104239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dirty="0">
                <a:solidFill>
                  <a:srgbClr val="FF0000"/>
                </a:solidFill>
              </a:rPr>
              <a:t>Inclusive cache: </a:t>
            </a:r>
            <a:r>
              <a:rPr lang="ko-KR" altLang="en-US" b="1" dirty="0">
                <a:solidFill>
                  <a:srgbClr val="FF0000"/>
                </a:solidFill>
              </a:rPr>
              <a:t>하위 계층 캐시가 상위 계층 캐시의 내용을 반드시 포함</a:t>
            </a:r>
            <a:endParaRPr lang="en-US" altLang="ko-KR" b="1" dirty="0">
              <a:solidFill>
                <a:srgbClr val="FF0000"/>
              </a:solidFill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BF7C9B-D935-4D23-B6C8-B0F960902F87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80980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인텔은 </a:t>
            </a:r>
            <a:r>
              <a:rPr lang="en-US" altLang="ko-KR" dirty="0"/>
              <a:t>L1, L2, L3 </a:t>
            </a:r>
            <a:r>
              <a:rPr lang="ko-KR" altLang="en-US" dirty="0"/>
              <a:t>모두가 집합 연산 매핑을 사용합니다</a:t>
            </a:r>
            <a:r>
              <a:rPr lang="en-US" altLang="ko-KR" dirty="0"/>
              <a:t>. </a:t>
            </a:r>
            <a:r>
              <a:rPr lang="ko-KR" altLang="en-US" dirty="0"/>
              <a:t>하나의 </a:t>
            </a:r>
            <a:r>
              <a:rPr lang="en-US" altLang="ko-KR" dirty="0"/>
              <a:t>cache</a:t>
            </a:r>
            <a:r>
              <a:rPr lang="ko-KR" altLang="en-US" dirty="0"/>
              <a:t> </a:t>
            </a:r>
            <a:r>
              <a:rPr lang="en-US" altLang="ko-KR" dirty="0"/>
              <a:t>line</a:t>
            </a:r>
            <a:r>
              <a:rPr lang="ko-KR" altLang="en-US" dirty="0"/>
              <a:t>을 기준으로 보면</a:t>
            </a:r>
            <a:r>
              <a:rPr lang="en-US" altLang="ko-KR" dirty="0"/>
              <a:t>, </a:t>
            </a:r>
            <a:r>
              <a:rPr lang="ko-KR" altLang="en-US" dirty="0"/>
              <a:t>특정 </a:t>
            </a:r>
            <a:r>
              <a:rPr lang="en-US" altLang="ko-KR" dirty="0"/>
              <a:t>data</a:t>
            </a:r>
            <a:r>
              <a:rPr lang="ko-KR" altLang="en-US" dirty="0"/>
              <a:t>는 자신이 속한 </a:t>
            </a:r>
            <a:r>
              <a:rPr lang="en-US" altLang="ko-KR" dirty="0"/>
              <a:t>set</a:t>
            </a:r>
            <a:r>
              <a:rPr lang="ko-KR" altLang="en-US" dirty="0"/>
              <a:t>에 값을 저장할 수 있고</a:t>
            </a:r>
            <a:r>
              <a:rPr lang="en-US" altLang="ko-KR" dirty="0"/>
              <a:t>, </a:t>
            </a:r>
            <a:r>
              <a:rPr lang="ko-KR" altLang="en-US" dirty="0"/>
              <a:t>집합 내 저장할 수 있는 공간이 </a:t>
            </a:r>
            <a:r>
              <a:rPr lang="en-US" altLang="ko-KR" dirty="0"/>
              <a:t>n</a:t>
            </a:r>
            <a:r>
              <a:rPr lang="ko-KR" altLang="en-US" dirty="0"/>
              <a:t>개면 </a:t>
            </a:r>
            <a:r>
              <a:rPr lang="en-US" altLang="ko-KR" dirty="0"/>
              <a:t>n-way set</a:t>
            </a:r>
            <a:r>
              <a:rPr lang="ko-KR" altLang="en-US" dirty="0"/>
              <a:t>이라고 합니다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BF7C9B-D935-4D23-B6C8-B0F960902F87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463035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dirty="0">
                <a:solidFill>
                  <a:srgbClr val="FF0000"/>
                </a:solidFill>
              </a:rPr>
              <a:t>Inclusive cache: </a:t>
            </a:r>
            <a:r>
              <a:rPr lang="ko-KR" altLang="en-US" b="1" dirty="0">
                <a:solidFill>
                  <a:srgbClr val="FF0000"/>
                </a:solidFill>
              </a:rPr>
              <a:t>하위 계층 캐시가 상위 계층 캐시의 내용을 반드시 포함</a:t>
            </a:r>
            <a:endParaRPr lang="en-US" altLang="ko-KR" b="1" dirty="0">
              <a:solidFill>
                <a:srgbClr val="FF0000"/>
              </a:solidFill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BF7C9B-D935-4D23-B6C8-B0F960902F87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488370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dirty="0">
                <a:solidFill>
                  <a:srgbClr val="FF0000"/>
                </a:solidFill>
              </a:rPr>
              <a:t>Inclusive cache: </a:t>
            </a:r>
            <a:r>
              <a:rPr lang="ko-KR" altLang="en-US" b="1" dirty="0">
                <a:solidFill>
                  <a:srgbClr val="FF0000"/>
                </a:solidFill>
              </a:rPr>
              <a:t>하위 계층 캐시가 상위 계층 캐시의 내용을 반드시 포함</a:t>
            </a:r>
            <a:endParaRPr lang="en-US" altLang="ko-KR" b="1" dirty="0">
              <a:solidFill>
                <a:srgbClr val="FF0000"/>
              </a:solidFill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BF7C9B-D935-4D23-B6C8-B0F960902F87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398523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dirty="0">
                <a:solidFill>
                  <a:srgbClr val="FF0000"/>
                </a:solidFill>
              </a:rPr>
              <a:t>Inclusive cache: </a:t>
            </a:r>
            <a:r>
              <a:rPr lang="ko-KR" altLang="en-US" b="1" dirty="0">
                <a:solidFill>
                  <a:srgbClr val="FF0000"/>
                </a:solidFill>
              </a:rPr>
              <a:t>하위 계층 캐시가 상위 계층 캐시의 내용을 반드시 포함</a:t>
            </a:r>
            <a:endParaRPr lang="en-US" altLang="ko-KR" b="1" dirty="0">
              <a:solidFill>
                <a:srgbClr val="FF0000"/>
              </a:solidFill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BF7C9B-D935-4D23-B6C8-B0F960902F87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18232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이제 </a:t>
            </a:r>
            <a:r>
              <a:rPr lang="en-US" altLang="ko-KR" dirty="0"/>
              <a:t>flush reload </a:t>
            </a:r>
            <a:r>
              <a:rPr lang="ko-KR" altLang="en-US" dirty="0"/>
              <a:t>공격을 이용하여 </a:t>
            </a:r>
            <a:r>
              <a:rPr lang="en-US" altLang="ko-KR" dirty="0" err="1"/>
              <a:t>GnuPG</a:t>
            </a:r>
            <a:r>
              <a:rPr lang="ko-KR" altLang="en-US" dirty="0"/>
              <a:t>프로그램을 공격하는 과정을 알아보겠습니다</a:t>
            </a:r>
            <a:r>
              <a:rPr lang="en-US" altLang="ko-KR" dirty="0"/>
              <a:t>. </a:t>
            </a:r>
            <a:r>
              <a:rPr lang="en-US" altLang="ko-KR" dirty="0" err="1"/>
              <a:t>GnuPG</a:t>
            </a:r>
            <a:r>
              <a:rPr lang="ko-KR" altLang="en-US" dirty="0"/>
              <a:t>는 </a:t>
            </a:r>
            <a:r>
              <a:rPr lang="en-US" altLang="ko-KR" dirty="0"/>
              <a:t>RSA</a:t>
            </a:r>
            <a:r>
              <a:rPr lang="ko-KR" altLang="en-US" dirty="0"/>
              <a:t>라는 암호 시스템을 사용합니다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가장 간단하게 생각하면 </a:t>
            </a:r>
            <a:r>
              <a:rPr lang="en-US" altLang="ko-KR" dirty="0"/>
              <a:t>RSA</a:t>
            </a:r>
            <a:r>
              <a:rPr lang="ko-KR" altLang="en-US" dirty="0"/>
              <a:t>는 </a:t>
            </a:r>
            <a:r>
              <a:rPr lang="en-US" altLang="ko-KR" dirty="0"/>
              <a:t>‘</a:t>
            </a:r>
            <a:r>
              <a:rPr lang="ko-KR" altLang="en-US" dirty="0"/>
              <a:t>공개키</a:t>
            </a:r>
            <a:r>
              <a:rPr lang="en-US" altLang="ko-KR" dirty="0"/>
              <a:t>’</a:t>
            </a:r>
            <a:r>
              <a:rPr lang="ko-KR" altLang="en-US" dirty="0"/>
              <a:t>와 </a:t>
            </a:r>
            <a:r>
              <a:rPr lang="en-US" altLang="ko-KR" dirty="0"/>
              <a:t>‘</a:t>
            </a:r>
            <a:r>
              <a:rPr lang="ko-KR" altLang="en-US" dirty="0"/>
              <a:t>개인키</a:t>
            </a:r>
            <a:r>
              <a:rPr lang="en-US" altLang="ko-KR" dirty="0"/>
              <a:t>’ </a:t>
            </a:r>
            <a:r>
              <a:rPr lang="ko-KR" altLang="en-US" dirty="0"/>
              <a:t>가 있으며</a:t>
            </a:r>
            <a:r>
              <a:rPr lang="en-US" altLang="ko-KR" dirty="0"/>
              <a:t>, </a:t>
            </a:r>
            <a:r>
              <a:rPr lang="ko-KR" altLang="en-US" dirty="0"/>
              <a:t>공개키로 암호화한 메시지는 개인키로만 해독 할 수 있다는 점</a:t>
            </a:r>
            <a:r>
              <a:rPr lang="en-US" altLang="ko-KR" dirty="0"/>
              <a:t>(</a:t>
            </a:r>
            <a:r>
              <a:rPr lang="ko-KR" altLang="en-US" dirty="0"/>
              <a:t>또는 그 반대</a:t>
            </a:r>
            <a:r>
              <a:rPr lang="en-US" altLang="ko-KR" dirty="0"/>
              <a:t>)</a:t>
            </a:r>
            <a:r>
              <a:rPr lang="ko-KR" altLang="en-US" dirty="0"/>
              <a:t>이 핵심입니다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BF7C9B-D935-4D23-B6C8-B0F960902F87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425975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dirty="0">
                <a:solidFill>
                  <a:srgbClr val="FF0000"/>
                </a:solidFill>
              </a:rPr>
              <a:t>Inclusive cache: </a:t>
            </a:r>
            <a:r>
              <a:rPr lang="ko-KR" altLang="en-US" b="1" dirty="0">
                <a:solidFill>
                  <a:srgbClr val="FF0000"/>
                </a:solidFill>
              </a:rPr>
              <a:t>하위 계층 캐시가 상위 계층 캐시의 내용을 반드시 포함</a:t>
            </a:r>
            <a:endParaRPr lang="en-US" altLang="ko-KR" b="1" dirty="0">
              <a:solidFill>
                <a:srgbClr val="FF0000"/>
              </a:solidFill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BF7C9B-D935-4D23-B6C8-B0F960902F87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096517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dirty="0">
                <a:solidFill>
                  <a:srgbClr val="FF0000"/>
                </a:solidFill>
              </a:rPr>
              <a:t>Inclusive cache: </a:t>
            </a:r>
            <a:r>
              <a:rPr lang="ko-KR" altLang="en-US" b="1" dirty="0">
                <a:solidFill>
                  <a:srgbClr val="FF0000"/>
                </a:solidFill>
              </a:rPr>
              <a:t>하위 계층 캐시가 상위 계층 캐시의 내용을 반드시 포함</a:t>
            </a:r>
            <a:endParaRPr lang="en-US" altLang="ko-KR" b="1" dirty="0">
              <a:solidFill>
                <a:srgbClr val="FF0000"/>
              </a:solidFill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BF7C9B-D935-4D23-B6C8-B0F960902F87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662247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dirty="0">
                <a:solidFill>
                  <a:srgbClr val="FF0000"/>
                </a:solidFill>
              </a:rPr>
              <a:t>Inclusive cache: </a:t>
            </a:r>
            <a:r>
              <a:rPr lang="ko-KR" altLang="en-US" b="1" dirty="0">
                <a:solidFill>
                  <a:srgbClr val="FF0000"/>
                </a:solidFill>
              </a:rPr>
              <a:t>하위 계층 캐시가 상위 계층 캐시의 내용을 반드시 포함</a:t>
            </a:r>
            <a:endParaRPr lang="en-US" altLang="ko-KR" b="1" dirty="0">
              <a:solidFill>
                <a:srgbClr val="FF0000"/>
              </a:solidFill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BF7C9B-D935-4D23-B6C8-B0F960902F87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381764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dirty="0">
                <a:solidFill>
                  <a:srgbClr val="FF0000"/>
                </a:solidFill>
              </a:rPr>
              <a:t>Inclusive cache: </a:t>
            </a:r>
            <a:r>
              <a:rPr lang="ko-KR" altLang="en-US" b="1" dirty="0">
                <a:solidFill>
                  <a:srgbClr val="FF0000"/>
                </a:solidFill>
              </a:rPr>
              <a:t>하위 계층 캐시가 상위 계층 캐시의 내용을 반드시 포함</a:t>
            </a:r>
            <a:endParaRPr lang="en-US" altLang="ko-KR" b="1" dirty="0">
              <a:solidFill>
                <a:srgbClr val="FF0000"/>
              </a:solidFill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BF7C9B-D935-4D23-B6C8-B0F960902F87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626583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만족 하므로 해당 </a:t>
            </a:r>
            <a:r>
              <a:rPr lang="en-US" altLang="ko-KR" dirty="0"/>
              <a:t>time slot</a:t>
            </a:r>
            <a:r>
              <a:rPr lang="ko-KR" altLang="en-US" dirty="0"/>
              <a:t>에서 피해자가 처리하고 있는 개인키의 한 </a:t>
            </a:r>
            <a:r>
              <a:rPr lang="en-US" altLang="ko-KR" dirty="0"/>
              <a:t>bit</a:t>
            </a:r>
            <a:r>
              <a:rPr lang="ko-KR" altLang="en-US" dirty="0"/>
              <a:t>는 ‘</a:t>
            </a:r>
            <a:r>
              <a:rPr lang="en-US" altLang="ko-KR" dirty="0"/>
              <a:t>1’</a:t>
            </a:r>
            <a:r>
              <a:rPr lang="ko-KR" altLang="en-US" dirty="0"/>
              <a:t>로 </a:t>
            </a:r>
            <a:r>
              <a:rPr lang="ko-KR" altLang="en-US" dirty="0" err="1"/>
              <a:t>세팅되어</a:t>
            </a:r>
            <a:r>
              <a:rPr lang="ko-KR" altLang="en-US" dirty="0"/>
              <a:t> 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BF7C9B-D935-4D23-B6C8-B0F960902F87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82954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그리고 </a:t>
            </a:r>
            <a:r>
              <a:rPr lang="en-US" altLang="ko-KR" dirty="0"/>
              <a:t>x86 </a:t>
            </a:r>
            <a:r>
              <a:rPr lang="ko-KR" altLang="en-US" dirty="0"/>
              <a:t>모델의 </a:t>
            </a:r>
            <a:r>
              <a:rPr lang="en-US" altLang="ko-KR" dirty="0"/>
              <a:t>cache</a:t>
            </a:r>
            <a:r>
              <a:rPr lang="ko-KR" altLang="en-US" dirty="0"/>
              <a:t>는 캐시가 </a:t>
            </a:r>
            <a:r>
              <a:rPr lang="en-US" altLang="ko-KR" dirty="0"/>
              <a:t>3 </a:t>
            </a:r>
            <a:r>
              <a:rPr lang="ko-KR" altLang="en-US" dirty="0"/>
              <a:t>단계로 이루어져 있으며</a:t>
            </a:r>
            <a:r>
              <a:rPr lang="en-US" altLang="ko-KR" dirty="0"/>
              <a:t>, last level cache</a:t>
            </a:r>
            <a:r>
              <a:rPr lang="ko-KR" altLang="en-US" dirty="0"/>
              <a:t>인 </a:t>
            </a:r>
            <a:r>
              <a:rPr lang="en-US" altLang="ko-KR" dirty="0"/>
              <a:t>l3 cache</a:t>
            </a:r>
            <a:r>
              <a:rPr lang="ko-KR" altLang="en-US" dirty="0"/>
              <a:t>는 공유되어 있는 </a:t>
            </a:r>
            <a:r>
              <a:rPr lang="en-US" altLang="ko-KR" dirty="0"/>
              <a:t>cache</a:t>
            </a:r>
            <a:r>
              <a:rPr lang="ko-KR" altLang="en-US" dirty="0"/>
              <a:t>입니다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BF7C9B-D935-4D23-B6C8-B0F960902F87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09675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BF7C9B-D935-4D23-B6C8-B0F960902F87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08541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>
                <a:solidFill>
                  <a:srgbClr val="FF0000"/>
                </a:solidFill>
              </a:rPr>
              <a:t>또 다른 </a:t>
            </a:r>
            <a:r>
              <a:rPr lang="en-US" altLang="ko-KR" b="1" dirty="0">
                <a:solidFill>
                  <a:srgbClr val="FF0000"/>
                </a:solidFill>
              </a:rPr>
              <a:t>intel cache</a:t>
            </a:r>
            <a:r>
              <a:rPr lang="ko-KR" altLang="en-US" b="1" dirty="0">
                <a:solidFill>
                  <a:srgbClr val="FF0000"/>
                </a:solidFill>
              </a:rPr>
              <a:t>의 특징은 내재적인 </a:t>
            </a:r>
            <a:r>
              <a:rPr lang="en-US" altLang="ko-KR" b="1" dirty="0">
                <a:solidFill>
                  <a:srgbClr val="FF0000"/>
                </a:solidFill>
              </a:rPr>
              <a:t>cache</a:t>
            </a:r>
            <a:r>
              <a:rPr lang="ko-KR" altLang="en-US" b="1" dirty="0">
                <a:solidFill>
                  <a:srgbClr val="FF0000"/>
                </a:solidFill>
              </a:rPr>
              <a:t>라는 점입니다</a:t>
            </a:r>
            <a:r>
              <a:rPr lang="en-US" altLang="ko-KR" b="1" dirty="0">
                <a:solidFill>
                  <a:srgbClr val="FF0000"/>
                </a:solidFill>
              </a:rPr>
              <a:t>.  Inclusive cache: </a:t>
            </a:r>
            <a:r>
              <a:rPr lang="ko-KR" altLang="en-US" b="1" dirty="0">
                <a:solidFill>
                  <a:srgbClr val="FF0000"/>
                </a:solidFill>
              </a:rPr>
              <a:t>하위 계층 캐시가 상위 계층 캐시의 내용을 반드시 포함하여야 하고</a:t>
            </a:r>
            <a:r>
              <a:rPr lang="en-US" altLang="ko-KR" b="1" dirty="0">
                <a:solidFill>
                  <a:srgbClr val="FF0000"/>
                </a:solidFill>
              </a:rPr>
              <a:t>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dirty="0">
                <a:solidFill>
                  <a:srgbClr val="FF0000"/>
                </a:solidFill>
              </a:rPr>
              <a:t>L2</a:t>
            </a:r>
            <a:r>
              <a:rPr lang="ko-KR" altLang="en-US" b="1" dirty="0">
                <a:solidFill>
                  <a:srgbClr val="FF0000"/>
                </a:solidFill>
              </a:rPr>
              <a:t>의 </a:t>
            </a:r>
            <a:r>
              <a:rPr lang="en-US" altLang="ko-KR" b="1" dirty="0">
                <a:solidFill>
                  <a:srgbClr val="FF0000"/>
                </a:solidFill>
              </a:rPr>
              <a:t>block</a:t>
            </a:r>
            <a:r>
              <a:rPr lang="ko-KR" altLang="en-US" b="1" dirty="0">
                <a:solidFill>
                  <a:srgbClr val="FF0000"/>
                </a:solidFill>
              </a:rPr>
              <a:t>을 제거하게 되면</a:t>
            </a:r>
            <a:r>
              <a:rPr lang="en-US" altLang="ko-KR" b="1" dirty="0">
                <a:solidFill>
                  <a:srgbClr val="FF0000"/>
                </a:solidFill>
              </a:rPr>
              <a:t>, l1 block</a:t>
            </a:r>
            <a:r>
              <a:rPr lang="ko-KR" altLang="en-US" b="1" dirty="0">
                <a:solidFill>
                  <a:srgbClr val="FF0000"/>
                </a:solidFill>
              </a:rPr>
              <a:t>은 </a:t>
            </a:r>
            <a:r>
              <a:rPr lang="en-US" altLang="ko-KR" b="1" dirty="0">
                <a:solidFill>
                  <a:srgbClr val="FF0000"/>
                </a:solidFill>
              </a:rPr>
              <a:t>invalidation</a:t>
            </a:r>
            <a:r>
              <a:rPr lang="ko-KR" altLang="en-US" b="1" dirty="0">
                <a:solidFill>
                  <a:srgbClr val="FF0000"/>
                </a:solidFill>
              </a:rPr>
              <a:t>을 가지게 된다</a:t>
            </a:r>
            <a:r>
              <a:rPr lang="en-US" altLang="ko-KR" b="1" dirty="0">
                <a:solidFill>
                  <a:srgbClr val="FF0000"/>
                </a:solidFill>
              </a:rPr>
              <a:t>. </a:t>
            </a:r>
            <a:r>
              <a:rPr lang="ko-KR" altLang="en-US" b="1" dirty="0">
                <a:solidFill>
                  <a:srgbClr val="FF0000"/>
                </a:solidFill>
              </a:rPr>
              <a:t>즉 값의 무효화가 된다</a:t>
            </a:r>
            <a:r>
              <a:rPr lang="en-US" altLang="ko-KR" b="1" dirty="0">
                <a:solidFill>
                  <a:srgbClr val="FF0000"/>
                </a:solidFill>
              </a:rPr>
              <a:t>. </a:t>
            </a:r>
            <a:r>
              <a:rPr lang="ko-KR" altLang="en-US" b="1" dirty="0">
                <a:solidFill>
                  <a:srgbClr val="FF0000"/>
                </a:solidFill>
              </a:rPr>
              <a:t>여기서 캐시 일관성에 바람직한 특정이라고 적혀 있습니다</a:t>
            </a:r>
            <a:r>
              <a:rPr lang="en-US" altLang="ko-KR" b="1" dirty="0">
                <a:solidFill>
                  <a:srgbClr val="FF0000"/>
                </a:solidFill>
              </a:rPr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BF7C9B-D935-4D23-B6C8-B0F960902F87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09879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지금까지 배운 </a:t>
            </a:r>
            <a:r>
              <a:rPr lang="en-US" altLang="ko-KR" dirty="0"/>
              <a:t>cache</a:t>
            </a:r>
            <a:r>
              <a:rPr lang="ko-KR" altLang="en-US" dirty="0"/>
              <a:t>의 주요 두가지 특징은 </a:t>
            </a:r>
            <a:r>
              <a:rPr lang="en-US" altLang="ko-KR" dirty="0"/>
              <a:t>1. L3 cache</a:t>
            </a:r>
            <a:r>
              <a:rPr lang="ko-KR" altLang="en-US" dirty="0"/>
              <a:t>가 공유 </a:t>
            </a:r>
            <a:r>
              <a:rPr lang="en-US" altLang="ko-KR" dirty="0"/>
              <a:t>cache</a:t>
            </a:r>
            <a:r>
              <a:rPr lang="ko-KR" altLang="en-US" dirty="0"/>
              <a:t>이다</a:t>
            </a:r>
            <a:r>
              <a:rPr lang="en-US" altLang="ko-KR" dirty="0"/>
              <a:t>. </a:t>
            </a:r>
            <a:r>
              <a:rPr lang="ko-KR" altLang="en-US" dirty="0"/>
              <a:t>그리 고</a:t>
            </a:r>
            <a:r>
              <a:rPr lang="en-US" altLang="ko-KR" dirty="0"/>
              <a:t>2.  </a:t>
            </a:r>
            <a:r>
              <a:rPr lang="ko-KR" altLang="en-US" dirty="0"/>
              <a:t>내재적인 </a:t>
            </a:r>
            <a:r>
              <a:rPr lang="en-US" altLang="ko-KR" dirty="0"/>
              <a:t>cache</a:t>
            </a:r>
            <a:r>
              <a:rPr lang="ko-KR" altLang="en-US" dirty="0"/>
              <a:t>이므로 상위 레벨의 </a:t>
            </a:r>
            <a:r>
              <a:rPr lang="en-US" altLang="ko-KR" dirty="0"/>
              <a:t>cache </a:t>
            </a:r>
            <a:r>
              <a:rPr lang="ko-KR" altLang="en-US" dirty="0"/>
              <a:t>내용을 하위 레벨 캐쉬가 반드시 가지고 있어야 </a:t>
            </a:r>
            <a:r>
              <a:rPr lang="ko-KR" altLang="en-US" dirty="0" err="1"/>
              <a:t>하는것</a:t>
            </a:r>
            <a:r>
              <a:rPr lang="ko-KR" altLang="en-US" dirty="0"/>
              <a:t> 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 둘을 종합해서 공유 메모리 상에서 </a:t>
            </a:r>
            <a:r>
              <a:rPr lang="en-US" altLang="ko-KR" dirty="0"/>
              <a:t>flush</a:t>
            </a:r>
            <a:r>
              <a:rPr lang="ko-KR" altLang="en-US" dirty="0"/>
              <a:t>를 시켰을 때 일어나는 일을 간소하게 알아보겠습니다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BF7C9B-D935-4D23-B6C8-B0F960902F87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55377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첫번째 예시에서 특정 </a:t>
            </a:r>
            <a:r>
              <a:rPr lang="en-US" altLang="ko-KR" dirty="0" err="1"/>
              <a:t>memeory</a:t>
            </a:r>
            <a:r>
              <a:rPr lang="en-US" altLang="ko-KR" dirty="0"/>
              <a:t> line</a:t>
            </a:r>
            <a:r>
              <a:rPr lang="ko-KR" altLang="en-US" dirty="0"/>
              <a:t>을 접근한다고 되어있는데</a:t>
            </a:r>
            <a:r>
              <a:rPr lang="en-US" altLang="ko-KR" dirty="0"/>
              <a:t>, </a:t>
            </a:r>
            <a:r>
              <a:rPr lang="ko-KR" altLang="en-US" dirty="0"/>
              <a:t>그냥 </a:t>
            </a:r>
            <a:r>
              <a:rPr lang="en-US" altLang="ko-KR" dirty="0"/>
              <a:t>‘data’</a:t>
            </a:r>
            <a:r>
              <a:rPr lang="ko-KR" altLang="en-US" dirty="0"/>
              <a:t>라고 </a:t>
            </a:r>
            <a:r>
              <a:rPr lang="ko-KR" altLang="en-US" dirty="0" err="1"/>
              <a:t>이해하시는게</a:t>
            </a:r>
            <a:r>
              <a:rPr lang="ko-KR" altLang="en-US" dirty="0"/>
              <a:t> 더 좋을 것 같아서 </a:t>
            </a:r>
            <a:r>
              <a:rPr lang="en-US" altLang="ko-KR" dirty="0"/>
              <a:t>100</a:t>
            </a:r>
            <a:r>
              <a:rPr lang="ko-KR" altLang="en-US" dirty="0"/>
              <a:t>을 특정 주소에 저장된 </a:t>
            </a:r>
            <a:r>
              <a:rPr lang="en-US" altLang="ko-KR" dirty="0"/>
              <a:t>data</a:t>
            </a:r>
            <a:r>
              <a:rPr lang="ko-KR" altLang="en-US" dirty="0"/>
              <a:t>라고 가정</a:t>
            </a:r>
            <a:r>
              <a:rPr lang="en-US" altLang="ko-KR" dirty="0"/>
              <a:t>,</a:t>
            </a:r>
          </a:p>
          <a:p>
            <a:r>
              <a:rPr lang="en-US" altLang="ko-KR" dirty="0"/>
              <a:t>100</a:t>
            </a:r>
            <a:r>
              <a:rPr lang="ko-KR" altLang="en-US" dirty="0"/>
              <a:t>이라는 </a:t>
            </a:r>
            <a:r>
              <a:rPr lang="en-US" altLang="ko-KR" dirty="0"/>
              <a:t>data</a:t>
            </a:r>
            <a:r>
              <a:rPr lang="ko-KR" altLang="en-US" dirty="0"/>
              <a:t>가 </a:t>
            </a:r>
            <a:r>
              <a:rPr lang="en-US" altLang="ko-KR" dirty="0"/>
              <a:t>cache</a:t>
            </a:r>
            <a:r>
              <a:rPr lang="ko-KR" altLang="en-US" dirty="0"/>
              <a:t>에 있는지 찾아보았는데</a:t>
            </a:r>
            <a:r>
              <a:rPr lang="en-US" altLang="ko-KR" dirty="0"/>
              <a:t>, </a:t>
            </a:r>
            <a:r>
              <a:rPr lang="ko-KR" altLang="en-US" dirty="0"/>
              <a:t>없었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BF7C9B-D935-4D23-B6C8-B0F960902F87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62688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dirty="0">
                <a:solidFill>
                  <a:srgbClr val="FF0000"/>
                </a:solidFill>
              </a:rPr>
              <a:t>Inclusive cache: </a:t>
            </a:r>
            <a:r>
              <a:rPr lang="ko-KR" altLang="en-US" b="1" dirty="0">
                <a:solidFill>
                  <a:srgbClr val="FF0000"/>
                </a:solidFill>
              </a:rPr>
              <a:t>하위 계층 캐시가 상위 계층 캐시의 내용을 반드시 포함</a:t>
            </a:r>
            <a:endParaRPr lang="en-US" altLang="ko-KR" b="1" dirty="0">
              <a:solidFill>
                <a:srgbClr val="FF0000"/>
              </a:solidFill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BF7C9B-D935-4D23-B6C8-B0F960902F87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35548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만약 이런 위의 방식으로 </a:t>
            </a:r>
            <a:r>
              <a:rPr lang="en-US" altLang="ko-KR" dirty="0"/>
              <a:t>cache</a:t>
            </a:r>
            <a:r>
              <a:rPr lang="ko-KR" altLang="en-US" dirty="0"/>
              <a:t>에 </a:t>
            </a:r>
            <a:r>
              <a:rPr lang="en-US" altLang="ko-KR" dirty="0"/>
              <a:t>data</a:t>
            </a:r>
            <a:r>
              <a:rPr lang="ko-KR" altLang="en-US" dirty="0"/>
              <a:t>들이 저장되었다가 </a:t>
            </a:r>
            <a:r>
              <a:rPr lang="en-US" altLang="ko-KR" dirty="0"/>
              <a:t>L1 cache</a:t>
            </a:r>
            <a:r>
              <a:rPr lang="ko-KR" altLang="en-US" dirty="0"/>
              <a:t>가 꽉</a:t>
            </a:r>
            <a:r>
              <a:rPr lang="en-US" altLang="ko-KR" dirty="0"/>
              <a:t> </a:t>
            </a:r>
            <a:r>
              <a:rPr lang="ko-KR" altLang="en-US" dirty="0"/>
              <a:t>찬 상태에서 새로운 </a:t>
            </a:r>
            <a:r>
              <a:rPr lang="en-US" altLang="ko-KR" dirty="0"/>
              <a:t>data 112</a:t>
            </a:r>
            <a:r>
              <a:rPr lang="ko-KR" altLang="en-US" dirty="0"/>
              <a:t>를 접근하려 합니다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BF7C9B-D935-4D23-B6C8-B0F960902F87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41095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4FB32-F1CE-48F9-9DAE-22B570C746C7}" type="datetimeFigureOut">
              <a:rPr lang="ko-KR" altLang="en-US" smtClean="0"/>
              <a:t>2019-07-14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D4FDF-3B57-41F3-B4F7-5F73AB5F68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75320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4FB32-F1CE-48F9-9DAE-22B570C746C7}" type="datetimeFigureOut">
              <a:rPr lang="ko-KR" altLang="en-US" smtClean="0"/>
              <a:t>2019-07-14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D4FDF-3B57-41F3-B4F7-5F73AB5F68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75942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4FB32-F1CE-48F9-9DAE-22B570C746C7}" type="datetimeFigureOut">
              <a:rPr lang="ko-KR" altLang="en-US" smtClean="0"/>
              <a:t>2019-07-14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D4FDF-3B57-41F3-B4F7-5F73AB5F68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4164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4FB32-F1CE-48F9-9DAE-22B570C746C7}" type="datetimeFigureOut">
              <a:rPr lang="ko-KR" altLang="en-US" smtClean="0"/>
              <a:t>2019-07-14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D4FDF-3B57-41F3-B4F7-5F73AB5F68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03668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4FB32-F1CE-48F9-9DAE-22B570C746C7}" type="datetimeFigureOut">
              <a:rPr lang="ko-KR" altLang="en-US" smtClean="0"/>
              <a:t>2019-07-14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D4FDF-3B57-41F3-B4F7-5F73AB5F68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28176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4FB32-F1CE-48F9-9DAE-22B570C746C7}" type="datetimeFigureOut">
              <a:rPr lang="ko-KR" altLang="en-US" smtClean="0"/>
              <a:t>2019-07-14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D4FDF-3B57-41F3-B4F7-5F73AB5F68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11935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4FB32-F1CE-48F9-9DAE-22B570C746C7}" type="datetimeFigureOut">
              <a:rPr lang="ko-KR" altLang="en-US" smtClean="0"/>
              <a:t>2019-07-14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D4FDF-3B57-41F3-B4F7-5F73AB5F68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53465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4FB32-F1CE-48F9-9DAE-22B570C746C7}" type="datetimeFigureOut">
              <a:rPr lang="ko-KR" altLang="en-US" smtClean="0"/>
              <a:t>2019-07-14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D4FDF-3B57-41F3-B4F7-5F73AB5F68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61287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4FB32-F1CE-48F9-9DAE-22B570C746C7}" type="datetimeFigureOut">
              <a:rPr lang="ko-KR" altLang="en-US" smtClean="0"/>
              <a:t>2019-07-14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D4FDF-3B57-41F3-B4F7-5F73AB5F68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6804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4FB32-F1CE-48F9-9DAE-22B570C746C7}" type="datetimeFigureOut">
              <a:rPr lang="ko-KR" altLang="en-US" smtClean="0"/>
              <a:t>2019-07-14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D4FDF-3B57-41F3-B4F7-5F73AB5F68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63599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4FB32-F1CE-48F9-9DAE-22B570C746C7}" type="datetimeFigureOut">
              <a:rPr lang="ko-KR" altLang="en-US" smtClean="0"/>
              <a:t>2019-07-14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D4FDF-3B57-41F3-B4F7-5F73AB5F68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09909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E4FB32-F1CE-48F9-9DAE-22B570C746C7}" type="datetimeFigureOut">
              <a:rPr lang="ko-KR" altLang="en-US" smtClean="0"/>
              <a:t>2019-07-14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ED4FDF-3B57-41F3-B4F7-5F73AB5F68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40883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6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MESI_protocol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25759" y="0"/>
            <a:ext cx="9144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99592" y="3114291"/>
            <a:ext cx="67327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ea typeface="08서울남산체 M" panose="02020603020101020101" pitchFamily="18" charset="-127"/>
              </a:rPr>
              <a:t>FLUSH + RELOAD attack</a:t>
            </a:r>
          </a:p>
          <a:p>
            <a:pPr algn="ctr"/>
            <a:r>
              <a:rPr lang="en-US" altLang="ko-KR" sz="2800" b="1" dirty="0">
                <a:ea typeface="08서울남산체 M" panose="02020603020101020101" pitchFamily="18" charset="-127"/>
              </a:rPr>
              <a:t>- Cache </a:t>
            </a:r>
            <a:r>
              <a:rPr lang="ko-KR" altLang="en-US" sz="2800" b="1" dirty="0">
                <a:ea typeface="08서울남산체 M" panose="02020603020101020101" pitchFamily="18" charset="-127"/>
              </a:rPr>
              <a:t>구조 및 공격 시퀀스 중심</a:t>
            </a:r>
          </a:p>
        </p:txBody>
      </p:sp>
      <p:sp>
        <p:nvSpPr>
          <p:cNvPr id="6" name="직각 삼각형 5"/>
          <p:cNvSpPr/>
          <p:nvPr/>
        </p:nvSpPr>
        <p:spPr>
          <a:xfrm rot="5400000">
            <a:off x="-662028" y="643245"/>
            <a:ext cx="1854280" cy="548881"/>
          </a:xfrm>
          <a:prstGeom prst="rt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각 삼각형 9"/>
          <p:cNvSpPr/>
          <p:nvPr/>
        </p:nvSpPr>
        <p:spPr>
          <a:xfrm rot="16200000">
            <a:off x="7983151" y="5697151"/>
            <a:ext cx="1772817" cy="548881"/>
          </a:xfrm>
          <a:prstGeom prst="rt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1/2 액자 2"/>
          <p:cNvSpPr/>
          <p:nvPr/>
        </p:nvSpPr>
        <p:spPr>
          <a:xfrm>
            <a:off x="2107053" y="2786976"/>
            <a:ext cx="432048" cy="402247"/>
          </a:xfrm>
          <a:prstGeom prst="halfFrame">
            <a:avLst>
              <a:gd name="adj1" fmla="val 9679"/>
              <a:gd name="adj2" fmla="val 1092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1/2 액자 13"/>
          <p:cNvSpPr/>
          <p:nvPr/>
        </p:nvSpPr>
        <p:spPr>
          <a:xfrm rot="10800000">
            <a:off x="6588224" y="3896703"/>
            <a:ext cx="504056" cy="512759"/>
          </a:xfrm>
          <a:prstGeom prst="halfFrame">
            <a:avLst>
              <a:gd name="adj1" fmla="val 9679"/>
              <a:gd name="adj2" fmla="val 1092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1" name="직선 연결선 10"/>
          <p:cNvCxnSpPr>
            <a:cxnSpLocks/>
          </p:cNvCxnSpPr>
          <p:nvPr/>
        </p:nvCxnSpPr>
        <p:spPr>
          <a:xfrm>
            <a:off x="180284" y="-83932"/>
            <a:ext cx="1953180" cy="2873535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>
            <a:cxnSpLocks/>
          </p:cNvCxnSpPr>
          <p:nvPr/>
        </p:nvCxnSpPr>
        <p:spPr>
          <a:xfrm>
            <a:off x="7020272" y="4383107"/>
            <a:ext cx="1565882" cy="2474895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23135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7099" y="3108"/>
            <a:ext cx="9144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-290548" y="149452"/>
            <a:ext cx="85960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ea typeface="08서울남산체 M" panose="02020603020101020101" pitchFamily="18" charset="-127"/>
              </a:rPr>
              <a:t>예</a:t>
            </a:r>
            <a:r>
              <a:rPr lang="en-US" altLang="ko-KR" sz="2800" b="1" dirty="0">
                <a:ea typeface="08서울남산체 M" panose="02020603020101020101" pitchFamily="18" charset="-127"/>
              </a:rPr>
              <a:t>1) </a:t>
            </a:r>
            <a:r>
              <a:rPr lang="ko-KR" altLang="en-US" sz="2800" b="1" dirty="0">
                <a:ea typeface="08서울남산체 M" panose="02020603020101020101" pitchFamily="18" charset="-127"/>
              </a:rPr>
              <a:t>빈 </a:t>
            </a:r>
            <a:r>
              <a:rPr lang="en-US" altLang="ko-KR" sz="2800" b="1" dirty="0">
                <a:ea typeface="08서울남산체 M" panose="02020603020101020101" pitchFamily="18" charset="-127"/>
              </a:rPr>
              <a:t>cache</a:t>
            </a:r>
            <a:r>
              <a:rPr lang="ko-KR" altLang="en-US" sz="2800" b="1" dirty="0">
                <a:ea typeface="08서울남산체 M" panose="02020603020101020101" pitchFamily="18" charset="-127"/>
              </a:rPr>
              <a:t>에서 특정 </a:t>
            </a:r>
            <a:r>
              <a:rPr lang="en-US" altLang="ko-KR" sz="2800" b="1" dirty="0">
                <a:ea typeface="08서울남산체 M" panose="02020603020101020101" pitchFamily="18" charset="-127"/>
              </a:rPr>
              <a:t>data</a:t>
            </a:r>
            <a:r>
              <a:rPr lang="ko-KR" altLang="en-US" sz="2800" b="1" dirty="0">
                <a:ea typeface="08서울남산체 M" panose="02020603020101020101" pitchFamily="18" charset="-127"/>
              </a:rPr>
              <a:t>를 참조 할 때</a:t>
            </a:r>
          </a:p>
        </p:txBody>
      </p:sp>
      <p:sp>
        <p:nvSpPr>
          <p:cNvPr id="6" name="직각 삼각형 5"/>
          <p:cNvSpPr/>
          <p:nvPr/>
        </p:nvSpPr>
        <p:spPr>
          <a:xfrm rot="5400000">
            <a:off x="-842048" y="823265"/>
            <a:ext cx="2214320" cy="548881"/>
          </a:xfrm>
          <a:prstGeom prst="rt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-18582" y="-27384"/>
            <a:ext cx="5581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b="1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1</a:t>
            </a:r>
            <a:endParaRPr lang="ko-KR" altLang="en-US" sz="4800" b="1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6B1E7F8-E469-49D9-B579-0F1F26E670C4}"/>
              </a:ext>
            </a:extLst>
          </p:cNvPr>
          <p:cNvSpPr txBox="1"/>
          <p:nvPr/>
        </p:nvSpPr>
        <p:spPr>
          <a:xfrm>
            <a:off x="4007498" y="2747865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891DC267-3D03-4256-9AA1-38D1811DD42E}"/>
              </a:ext>
            </a:extLst>
          </p:cNvPr>
          <p:cNvCxnSpPr/>
          <p:nvPr/>
        </p:nvCxnSpPr>
        <p:spPr>
          <a:xfrm>
            <a:off x="294115" y="6669360"/>
            <a:ext cx="254969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E9C42A1E-6062-405C-A317-3982E1267A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505" y="819016"/>
            <a:ext cx="7594990" cy="5219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4916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7099" y="3108"/>
            <a:ext cx="9144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-412759" y="114657"/>
            <a:ext cx="88405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ea typeface="08서울남산체 M" panose="02020603020101020101" pitchFamily="18" charset="-127"/>
              </a:rPr>
              <a:t>예</a:t>
            </a:r>
            <a:r>
              <a:rPr lang="en-US" altLang="ko-KR" sz="2800" b="1" dirty="0">
                <a:ea typeface="08서울남산체 M" panose="02020603020101020101" pitchFamily="18" charset="-127"/>
              </a:rPr>
              <a:t>1) </a:t>
            </a:r>
            <a:r>
              <a:rPr lang="ko-KR" altLang="en-US" sz="2800" b="1" dirty="0">
                <a:ea typeface="08서울남산체 M" panose="02020603020101020101" pitchFamily="18" charset="-127"/>
              </a:rPr>
              <a:t>빈 </a:t>
            </a:r>
            <a:r>
              <a:rPr lang="en-US" altLang="ko-KR" sz="2800" b="1" dirty="0">
                <a:ea typeface="08서울남산체 M" panose="02020603020101020101" pitchFamily="18" charset="-127"/>
              </a:rPr>
              <a:t>cache</a:t>
            </a:r>
            <a:r>
              <a:rPr lang="ko-KR" altLang="en-US" sz="2800" b="1" dirty="0">
                <a:ea typeface="08서울남산체 M" panose="02020603020101020101" pitchFamily="18" charset="-127"/>
              </a:rPr>
              <a:t>에서 특정 </a:t>
            </a:r>
            <a:r>
              <a:rPr lang="en-US" altLang="ko-KR" sz="2800" b="1" dirty="0">
                <a:ea typeface="08서울남산체 M" panose="02020603020101020101" pitchFamily="18" charset="-127"/>
              </a:rPr>
              <a:t>data</a:t>
            </a:r>
            <a:r>
              <a:rPr lang="ko-KR" altLang="en-US" sz="2800" b="1" dirty="0">
                <a:ea typeface="08서울남산체 M" panose="02020603020101020101" pitchFamily="18" charset="-127"/>
              </a:rPr>
              <a:t>를 참조 할 때</a:t>
            </a:r>
          </a:p>
        </p:txBody>
      </p:sp>
      <p:sp>
        <p:nvSpPr>
          <p:cNvPr id="6" name="직각 삼각형 5"/>
          <p:cNvSpPr/>
          <p:nvPr/>
        </p:nvSpPr>
        <p:spPr>
          <a:xfrm rot="5400000">
            <a:off x="-842048" y="823265"/>
            <a:ext cx="2214320" cy="548881"/>
          </a:xfrm>
          <a:prstGeom prst="rt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-18582" y="-27384"/>
            <a:ext cx="5581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b="1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1</a:t>
            </a:r>
            <a:endParaRPr lang="ko-KR" altLang="en-US" sz="4800" b="1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6B1E7F8-E469-49D9-B579-0F1F26E670C4}"/>
              </a:ext>
            </a:extLst>
          </p:cNvPr>
          <p:cNvSpPr txBox="1"/>
          <p:nvPr/>
        </p:nvSpPr>
        <p:spPr>
          <a:xfrm>
            <a:off x="4007498" y="2747865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891DC267-3D03-4256-9AA1-38D1811DD42E}"/>
              </a:ext>
            </a:extLst>
          </p:cNvPr>
          <p:cNvCxnSpPr/>
          <p:nvPr/>
        </p:nvCxnSpPr>
        <p:spPr>
          <a:xfrm>
            <a:off x="294115" y="6669360"/>
            <a:ext cx="254969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CAA207E9-7EBD-41BA-B7A3-01361A4753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661" y="660556"/>
            <a:ext cx="7302875" cy="5910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1685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7099" y="3108"/>
            <a:ext cx="9144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-1576449" y="86082"/>
            <a:ext cx="88405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atin typeface="+mj-lt"/>
                <a:ea typeface="08서울남산체 M" panose="02020603020101020101" pitchFamily="18" charset="-127"/>
              </a:rPr>
              <a:t>예</a:t>
            </a:r>
            <a:r>
              <a:rPr lang="en-US" altLang="ko-KR" sz="2800" b="1" dirty="0">
                <a:latin typeface="+mj-lt"/>
                <a:ea typeface="08서울남산체 M" panose="02020603020101020101" pitchFamily="18" charset="-127"/>
              </a:rPr>
              <a:t>2) L1 cache</a:t>
            </a:r>
            <a:r>
              <a:rPr lang="ko-KR" altLang="en-US" sz="2800" b="1" dirty="0">
                <a:latin typeface="+mj-lt"/>
                <a:ea typeface="08서울남산체 M" panose="02020603020101020101" pitchFamily="18" charset="-127"/>
              </a:rPr>
              <a:t>만 꽉 찼을 때  </a:t>
            </a:r>
          </a:p>
        </p:txBody>
      </p:sp>
      <p:sp>
        <p:nvSpPr>
          <p:cNvPr id="6" name="직각 삼각형 5"/>
          <p:cNvSpPr/>
          <p:nvPr/>
        </p:nvSpPr>
        <p:spPr>
          <a:xfrm rot="5400000">
            <a:off x="-842048" y="823265"/>
            <a:ext cx="2214320" cy="548881"/>
          </a:xfrm>
          <a:prstGeom prst="rt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-18582" y="-27384"/>
            <a:ext cx="5581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b="1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1</a:t>
            </a:r>
            <a:endParaRPr lang="ko-KR" altLang="en-US" sz="4800" b="1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6B1E7F8-E469-49D9-B579-0F1F26E670C4}"/>
              </a:ext>
            </a:extLst>
          </p:cNvPr>
          <p:cNvSpPr txBox="1"/>
          <p:nvPr/>
        </p:nvSpPr>
        <p:spPr>
          <a:xfrm>
            <a:off x="4007498" y="2747865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891DC267-3D03-4256-9AA1-38D1811DD42E}"/>
              </a:ext>
            </a:extLst>
          </p:cNvPr>
          <p:cNvCxnSpPr/>
          <p:nvPr/>
        </p:nvCxnSpPr>
        <p:spPr>
          <a:xfrm>
            <a:off x="294115" y="6669360"/>
            <a:ext cx="254969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82FE2BF2-648B-4D6E-B64D-FDB7449392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0649" y="686826"/>
            <a:ext cx="5816899" cy="5790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4125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7099" y="3108"/>
            <a:ext cx="9144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-612576" y="141751"/>
            <a:ext cx="88405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ea typeface="08서울남산체 M" panose="02020603020101020101" pitchFamily="18" charset="-127"/>
              </a:rPr>
              <a:t>예</a:t>
            </a:r>
            <a:r>
              <a:rPr lang="en-US" altLang="ko-KR" sz="2800" b="1" dirty="0">
                <a:ea typeface="08서울남산체 M" panose="02020603020101020101" pitchFamily="18" charset="-127"/>
              </a:rPr>
              <a:t>3) </a:t>
            </a:r>
            <a:r>
              <a:rPr lang="ko-KR" altLang="en-US" sz="2800" b="1" dirty="0">
                <a:ea typeface="08서울남산체 M" panose="02020603020101020101" pitchFamily="18" charset="-127"/>
              </a:rPr>
              <a:t>공유 캐시 상에서 </a:t>
            </a:r>
            <a:r>
              <a:rPr lang="en-US" altLang="ko-KR" sz="2800" b="1" dirty="0">
                <a:ea typeface="08서울남산체 M" panose="02020603020101020101" pitchFamily="18" charset="-127"/>
              </a:rPr>
              <a:t>flush</a:t>
            </a:r>
            <a:r>
              <a:rPr lang="ko-KR" altLang="en-US" sz="2800" b="1" dirty="0">
                <a:ea typeface="08서울남산체 M" panose="02020603020101020101" pitchFamily="18" charset="-127"/>
              </a:rPr>
              <a:t>를 시켰을 때</a:t>
            </a:r>
          </a:p>
        </p:txBody>
      </p:sp>
      <p:sp>
        <p:nvSpPr>
          <p:cNvPr id="6" name="직각 삼각형 5"/>
          <p:cNvSpPr/>
          <p:nvPr/>
        </p:nvSpPr>
        <p:spPr>
          <a:xfrm rot="5400000">
            <a:off x="-842048" y="823265"/>
            <a:ext cx="2214320" cy="548881"/>
          </a:xfrm>
          <a:prstGeom prst="rt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-18582" y="-27384"/>
            <a:ext cx="5581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b="1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1</a:t>
            </a:r>
            <a:endParaRPr lang="ko-KR" altLang="en-US" sz="4800" b="1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6B1E7F8-E469-49D9-B579-0F1F26E670C4}"/>
              </a:ext>
            </a:extLst>
          </p:cNvPr>
          <p:cNvSpPr txBox="1"/>
          <p:nvPr/>
        </p:nvSpPr>
        <p:spPr>
          <a:xfrm>
            <a:off x="4007498" y="2747865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891DC267-3D03-4256-9AA1-38D1811DD42E}"/>
              </a:ext>
            </a:extLst>
          </p:cNvPr>
          <p:cNvCxnSpPr/>
          <p:nvPr/>
        </p:nvCxnSpPr>
        <p:spPr>
          <a:xfrm>
            <a:off x="294115" y="6669360"/>
            <a:ext cx="254969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21840CAF-B336-4748-88A0-B8AE8705FC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518" y="803613"/>
            <a:ext cx="7645161" cy="5878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2723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7099" y="3108"/>
            <a:ext cx="9144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-468560" y="86082"/>
            <a:ext cx="88405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ea typeface="08서울남산체 M" panose="02020603020101020101" pitchFamily="18" charset="-127"/>
              </a:rPr>
              <a:t>예</a:t>
            </a:r>
            <a:r>
              <a:rPr lang="en-US" altLang="ko-KR" sz="2800" b="1" dirty="0">
                <a:ea typeface="08서울남산체 M" panose="02020603020101020101" pitchFamily="18" charset="-127"/>
              </a:rPr>
              <a:t>3) </a:t>
            </a:r>
            <a:r>
              <a:rPr lang="ko-KR" altLang="en-US" sz="2800" b="1" dirty="0">
                <a:ea typeface="08서울남산체 M" panose="02020603020101020101" pitchFamily="18" charset="-127"/>
              </a:rPr>
              <a:t>공유 캐시 상에서 </a:t>
            </a:r>
            <a:r>
              <a:rPr lang="en-US" altLang="ko-KR" sz="2800" b="1" dirty="0">
                <a:ea typeface="08서울남산체 M" panose="02020603020101020101" pitchFamily="18" charset="-127"/>
              </a:rPr>
              <a:t>flush</a:t>
            </a:r>
            <a:r>
              <a:rPr lang="ko-KR" altLang="en-US" sz="2800" b="1" dirty="0">
                <a:ea typeface="08서울남산체 M" panose="02020603020101020101" pitchFamily="18" charset="-127"/>
              </a:rPr>
              <a:t>를 시켰을 때</a:t>
            </a:r>
          </a:p>
        </p:txBody>
      </p:sp>
      <p:sp>
        <p:nvSpPr>
          <p:cNvPr id="6" name="직각 삼각형 5"/>
          <p:cNvSpPr/>
          <p:nvPr/>
        </p:nvSpPr>
        <p:spPr>
          <a:xfrm rot="5400000">
            <a:off x="-842048" y="823265"/>
            <a:ext cx="2214320" cy="548881"/>
          </a:xfrm>
          <a:prstGeom prst="rt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-18582" y="-27384"/>
            <a:ext cx="5581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b="1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1</a:t>
            </a:r>
            <a:endParaRPr lang="ko-KR" altLang="en-US" sz="4800" b="1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6B1E7F8-E469-49D9-B579-0F1F26E670C4}"/>
              </a:ext>
            </a:extLst>
          </p:cNvPr>
          <p:cNvSpPr txBox="1"/>
          <p:nvPr/>
        </p:nvSpPr>
        <p:spPr>
          <a:xfrm>
            <a:off x="4007498" y="2747865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891DC267-3D03-4256-9AA1-38D1811DD42E}"/>
              </a:ext>
            </a:extLst>
          </p:cNvPr>
          <p:cNvCxnSpPr/>
          <p:nvPr/>
        </p:nvCxnSpPr>
        <p:spPr>
          <a:xfrm>
            <a:off x="294115" y="6669360"/>
            <a:ext cx="254969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BCDEBAA8-AA0D-42C5-8409-1A673EE15C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617" y="741397"/>
            <a:ext cx="7036162" cy="574919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E3E2FFB2-C6CD-4C7A-AD6A-710B9C092AC5}"/>
              </a:ext>
            </a:extLst>
          </p:cNvPr>
          <p:cNvSpPr/>
          <p:nvPr/>
        </p:nvSpPr>
        <p:spPr>
          <a:xfrm>
            <a:off x="4139952" y="4005064"/>
            <a:ext cx="2088232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0070C0"/>
                </a:solidFill>
              </a:rPr>
              <a:t>(112 data</a:t>
            </a:r>
            <a:r>
              <a:rPr lang="ko-KR" altLang="en-US" dirty="0">
                <a:solidFill>
                  <a:srgbClr val="0070C0"/>
                </a:solidFill>
              </a:rPr>
              <a:t>가 저장된 주소</a:t>
            </a:r>
            <a:r>
              <a:rPr lang="en-US" altLang="ko-KR" dirty="0">
                <a:solidFill>
                  <a:srgbClr val="0070C0"/>
                </a:solidFill>
              </a:rPr>
              <a:t>)</a:t>
            </a:r>
            <a:endParaRPr lang="ko-KR" alt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79694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7099" y="3108"/>
            <a:ext cx="9144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-540568" y="114657"/>
            <a:ext cx="88405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atin typeface="+mj-ea"/>
                <a:ea typeface="+mj-ea"/>
              </a:rPr>
              <a:t>예</a:t>
            </a:r>
            <a:r>
              <a:rPr lang="en-US" altLang="ko-KR" sz="2800" b="1" dirty="0">
                <a:latin typeface="+mj-ea"/>
                <a:ea typeface="+mj-ea"/>
              </a:rPr>
              <a:t>3) </a:t>
            </a:r>
            <a:r>
              <a:rPr lang="ko-KR" altLang="en-US" sz="2800" b="1" dirty="0">
                <a:latin typeface="+mj-ea"/>
                <a:ea typeface="+mj-ea"/>
              </a:rPr>
              <a:t>공유 캐시 상에서 </a:t>
            </a:r>
            <a:r>
              <a:rPr lang="en-US" altLang="ko-KR" sz="2800" b="1" dirty="0">
                <a:latin typeface="+mj-ea"/>
                <a:ea typeface="+mj-ea"/>
              </a:rPr>
              <a:t>flush</a:t>
            </a:r>
            <a:r>
              <a:rPr lang="ko-KR" altLang="en-US" sz="2800" b="1" dirty="0">
                <a:latin typeface="+mj-ea"/>
                <a:ea typeface="+mj-ea"/>
              </a:rPr>
              <a:t>를 시켰을 때</a:t>
            </a:r>
          </a:p>
        </p:txBody>
      </p:sp>
      <p:sp>
        <p:nvSpPr>
          <p:cNvPr id="6" name="직각 삼각형 5"/>
          <p:cNvSpPr/>
          <p:nvPr/>
        </p:nvSpPr>
        <p:spPr>
          <a:xfrm rot="5400000">
            <a:off x="-842048" y="823265"/>
            <a:ext cx="2214320" cy="548881"/>
          </a:xfrm>
          <a:prstGeom prst="rt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-18582" y="-27384"/>
            <a:ext cx="5581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b="1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1</a:t>
            </a:r>
            <a:endParaRPr lang="ko-KR" altLang="en-US" sz="4800" b="1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6B1E7F8-E469-49D9-B579-0F1F26E670C4}"/>
              </a:ext>
            </a:extLst>
          </p:cNvPr>
          <p:cNvSpPr txBox="1"/>
          <p:nvPr/>
        </p:nvSpPr>
        <p:spPr>
          <a:xfrm>
            <a:off x="4007498" y="2747865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891DC267-3D03-4256-9AA1-38D1811DD42E}"/>
              </a:ext>
            </a:extLst>
          </p:cNvPr>
          <p:cNvCxnSpPr/>
          <p:nvPr/>
        </p:nvCxnSpPr>
        <p:spPr>
          <a:xfrm>
            <a:off x="294115" y="6669360"/>
            <a:ext cx="254969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E60F936C-FDB8-4273-9371-C557D84951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678" y="692695"/>
            <a:ext cx="7589745" cy="5558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313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7099" y="3108"/>
            <a:ext cx="9144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-612576" y="126504"/>
            <a:ext cx="88405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atin typeface="+mj-ea"/>
              </a:rPr>
              <a:t>예</a:t>
            </a:r>
            <a:r>
              <a:rPr lang="en-US" altLang="ko-KR" sz="2800" b="1" dirty="0">
                <a:latin typeface="+mj-ea"/>
              </a:rPr>
              <a:t>3) </a:t>
            </a:r>
            <a:r>
              <a:rPr lang="ko-KR" altLang="en-US" sz="2800" b="1" dirty="0">
                <a:latin typeface="+mj-ea"/>
              </a:rPr>
              <a:t>공유 캐시 상에서 </a:t>
            </a:r>
            <a:r>
              <a:rPr lang="en-US" altLang="ko-KR" sz="2800" b="1" dirty="0">
                <a:latin typeface="+mj-ea"/>
              </a:rPr>
              <a:t>flush</a:t>
            </a:r>
            <a:r>
              <a:rPr lang="ko-KR" altLang="en-US" sz="2800" b="1" dirty="0">
                <a:latin typeface="+mj-ea"/>
              </a:rPr>
              <a:t>를 시켰을 때</a:t>
            </a:r>
          </a:p>
        </p:txBody>
      </p:sp>
      <p:sp>
        <p:nvSpPr>
          <p:cNvPr id="6" name="직각 삼각형 5"/>
          <p:cNvSpPr/>
          <p:nvPr/>
        </p:nvSpPr>
        <p:spPr>
          <a:xfrm rot="5400000">
            <a:off x="-842048" y="823265"/>
            <a:ext cx="2214320" cy="548881"/>
          </a:xfrm>
          <a:prstGeom prst="rt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-18582" y="-27384"/>
            <a:ext cx="5581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b="1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1</a:t>
            </a:r>
            <a:endParaRPr lang="ko-KR" altLang="en-US" sz="4800" b="1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6B1E7F8-E469-49D9-B579-0F1F26E670C4}"/>
              </a:ext>
            </a:extLst>
          </p:cNvPr>
          <p:cNvSpPr txBox="1"/>
          <p:nvPr/>
        </p:nvSpPr>
        <p:spPr>
          <a:xfrm>
            <a:off x="4007498" y="2747865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6613D33-2765-4B19-8D1B-918F6862F4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383" y="1230051"/>
            <a:ext cx="7836520" cy="439789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E323BD9-C0C5-4399-91A2-015552DB47D5}"/>
              </a:ext>
            </a:extLst>
          </p:cNvPr>
          <p:cNvSpPr txBox="1"/>
          <p:nvPr/>
        </p:nvSpPr>
        <p:spPr>
          <a:xfrm>
            <a:off x="484858" y="5875196"/>
            <a:ext cx="8352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=&gt; </a:t>
            </a:r>
            <a:r>
              <a:rPr lang="ko-KR" altLang="en-US" dirty="0">
                <a:solidFill>
                  <a:srgbClr val="FF0000"/>
                </a:solidFill>
              </a:rPr>
              <a:t>특정 </a:t>
            </a:r>
            <a:r>
              <a:rPr lang="en-US" altLang="ko-KR" dirty="0">
                <a:solidFill>
                  <a:srgbClr val="FF0000"/>
                </a:solidFill>
              </a:rPr>
              <a:t>core</a:t>
            </a:r>
            <a:r>
              <a:rPr lang="ko-KR" altLang="en-US" dirty="0">
                <a:solidFill>
                  <a:srgbClr val="FF0000"/>
                </a:solidFill>
              </a:rPr>
              <a:t>에서의 </a:t>
            </a:r>
            <a:r>
              <a:rPr lang="en-US" altLang="ko-KR" dirty="0" err="1">
                <a:solidFill>
                  <a:srgbClr val="FF0000"/>
                </a:solidFill>
              </a:rPr>
              <a:t>clflush</a:t>
            </a:r>
            <a:r>
              <a:rPr lang="ko-KR" altLang="en-US" dirty="0">
                <a:solidFill>
                  <a:srgbClr val="FF0000"/>
                </a:solidFill>
              </a:rPr>
              <a:t>연산 </a:t>
            </a:r>
            <a:r>
              <a:rPr lang="en-US" altLang="ko-KR" dirty="0">
                <a:solidFill>
                  <a:srgbClr val="FF0000"/>
                </a:solidFill>
              </a:rPr>
              <a:t>= </a:t>
            </a:r>
            <a:r>
              <a:rPr lang="ko-KR" altLang="en-US" dirty="0">
                <a:solidFill>
                  <a:srgbClr val="FF0000"/>
                </a:solidFill>
              </a:rPr>
              <a:t>모든 </a:t>
            </a:r>
            <a:r>
              <a:rPr lang="en-US" altLang="ko-KR" dirty="0">
                <a:solidFill>
                  <a:srgbClr val="FF0000"/>
                </a:solidFill>
              </a:rPr>
              <a:t>level cache</a:t>
            </a:r>
            <a:r>
              <a:rPr lang="ko-KR" altLang="en-US" dirty="0">
                <a:solidFill>
                  <a:srgbClr val="FF0000"/>
                </a:solidFill>
              </a:rPr>
              <a:t>에서 </a:t>
            </a:r>
            <a:r>
              <a:rPr lang="en-US" altLang="ko-KR" dirty="0">
                <a:solidFill>
                  <a:srgbClr val="FF0000"/>
                </a:solidFill>
              </a:rPr>
              <a:t>flush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40055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22860"/>
            <a:ext cx="9144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-1332656" y="96168"/>
            <a:ext cx="88405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atin typeface="+mj-ea"/>
                <a:ea typeface="+mj-ea"/>
              </a:rPr>
              <a:t>예</a:t>
            </a:r>
            <a:r>
              <a:rPr lang="en-US" altLang="ko-KR" sz="2800" b="1" dirty="0">
                <a:latin typeface="+mj-ea"/>
                <a:ea typeface="+mj-ea"/>
              </a:rPr>
              <a:t>4)flush</a:t>
            </a:r>
            <a:r>
              <a:rPr lang="ko-KR" altLang="en-US" sz="2800" b="1" dirty="0">
                <a:latin typeface="+mj-ea"/>
                <a:ea typeface="+mj-ea"/>
              </a:rPr>
              <a:t>한 주소를 </a:t>
            </a:r>
            <a:r>
              <a:rPr lang="en-US" altLang="ko-KR" sz="2800" b="1" dirty="0">
                <a:latin typeface="+mj-ea"/>
                <a:ea typeface="+mj-ea"/>
              </a:rPr>
              <a:t>reload</a:t>
            </a:r>
            <a:r>
              <a:rPr lang="ko-KR" altLang="en-US" sz="2800" b="1" dirty="0">
                <a:latin typeface="+mj-ea"/>
                <a:ea typeface="+mj-ea"/>
              </a:rPr>
              <a:t>할 때</a:t>
            </a:r>
          </a:p>
        </p:txBody>
      </p:sp>
      <p:sp>
        <p:nvSpPr>
          <p:cNvPr id="6" name="직각 삼각형 5"/>
          <p:cNvSpPr/>
          <p:nvPr/>
        </p:nvSpPr>
        <p:spPr>
          <a:xfrm rot="5400000">
            <a:off x="-842048" y="823265"/>
            <a:ext cx="2214320" cy="548881"/>
          </a:xfrm>
          <a:prstGeom prst="rt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-18582" y="-27384"/>
            <a:ext cx="5581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b="1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1</a:t>
            </a:r>
            <a:endParaRPr lang="ko-KR" altLang="en-US" sz="4800" b="1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6B1E7F8-E469-49D9-B579-0F1F26E670C4}"/>
              </a:ext>
            </a:extLst>
          </p:cNvPr>
          <p:cNvSpPr txBox="1"/>
          <p:nvPr/>
        </p:nvSpPr>
        <p:spPr>
          <a:xfrm>
            <a:off x="4007498" y="2747865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891DC267-3D03-4256-9AA1-38D1811DD42E}"/>
              </a:ext>
            </a:extLst>
          </p:cNvPr>
          <p:cNvCxnSpPr/>
          <p:nvPr/>
        </p:nvCxnSpPr>
        <p:spPr>
          <a:xfrm>
            <a:off x="294115" y="6669360"/>
            <a:ext cx="254969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CD16AB1C-764C-4418-ADD6-1D667B8373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848" y="876921"/>
            <a:ext cx="8217322" cy="5245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5886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22860"/>
            <a:ext cx="9144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-1332656" y="96168"/>
            <a:ext cx="88405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atin typeface="+mj-ea"/>
                <a:ea typeface="+mj-ea"/>
              </a:rPr>
              <a:t>예</a:t>
            </a:r>
            <a:r>
              <a:rPr lang="en-US" altLang="ko-KR" sz="2800" b="1" dirty="0">
                <a:latin typeface="+mj-ea"/>
                <a:ea typeface="+mj-ea"/>
              </a:rPr>
              <a:t>4)flush</a:t>
            </a:r>
            <a:r>
              <a:rPr lang="ko-KR" altLang="en-US" sz="2800" b="1" dirty="0">
                <a:latin typeface="+mj-ea"/>
                <a:ea typeface="+mj-ea"/>
              </a:rPr>
              <a:t>한 주소를 </a:t>
            </a:r>
            <a:r>
              <a:rPr lang="en-US" altLang="ko-KR" sz="2800" b="1" dirty="0">
                <a:latin typeface="+mj-ea"/>
                <a:ea typeface="+mj-ea"/>
              </a:rPr>
              <a:t>reload</a:t>
            </a:r>
            <a:r>
              <a:rPr lang="ko-KR" altLang="en-US" sz="2800" b="1" dirty="0">
                <a:latin typeface="+mj-ea"/>
                <a:ea typeface="+mj-ea"/>
              </a:rPr>
              <a:t>할 때</a:t>
            </a:r>
          </a:p>
        </p:txBody>
      </p:sp>
      <p:sp>
        <p:nvSpPr>
          <p:cNvPr id="6" name="직각 삼각형 5"/>
          <p:cNvSpPr/>
          <p:nvPr/>
        </p:nvSpPr>
        <p:spPr>
          <a:xfrm rot="5400000">
            <a:off x="-842048" y="823265"/>
            <a:ext cx="2214320" cy="548881"/>
          </a:xfrm>
          <a:prstGeom prst="rt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-18582" y="-27384"/>
            <a:ext cx="5581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b="1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1</a:t>
            </a:r>
            <a:endParaRPr lang="ko-KR" altLang="en-US" sz="4800" b="1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6B1E7F8-E469-49D9-B579-0F1F26E670C4}"/>
              </a:ext>
            </a:extLst>
          </p:cNvPr>
          <p:cNvSpPr txBox="1"/>
          <p:nvPr/>
        </p:nvSpPr>
        <p:spPr>
          <a:xfrm>
            <a:off x="4007498" y="2747865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2445585-F1FE-4B1B-A7B3-92F48EC8D6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365" y="1002638"/>
            <a:ext cx="7201270" cy="528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7823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22860"/>
            <a:ext cx="9144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-1332656" y="96168"/>
            <a:ext cx="88405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atin typeface="+mj-ea"/>
                <a:ea typeface="+mj-ea"/>
              </a:rPr>
              <a:t>예</a:t>
            </a:r>
            <a:r>
              <a:rPr lang="en-US" altLang="ko-KR" sz="2800" b="1" dirty="0">
                <a:latin typeface="+mj-ea"/>
                <a:ea typeface="+mj-ea"/>
              </a:rPr>
              <a:t>4)flush</a:t>
            </a:r>
            <a:r>
              <a:rPr lang="ko-KR" altLang="en-US" sz="2800" b="1" dirty="0">
                <a:latin typeface="+mj-ea"/>
                <a:ea typeface="+mj-ea"/>
              </a:rPr>
              <a:t>한 주소를 </a:t>
            </a:r>
            <a:r>
              <a:rPr lang="en-US" altLang="ko-KR" sz="2800" b="1" dirty="0">
                <a:latin typeface="+mj-ea"/>
                <a:ea typeface="+mj-ea"/>
              </a:rPr>
              <a:t>reload</a:t>
            </a:r>
            <a:r>
              <a:rPr lang="ko-KR" altLang="en-US" sz="2800" b="1" dirty="0">
                <a:latin typeface="+mj-ea"/>
                <a:ea typeface="+mj-ea"/>
              </a:rPr>
              <a:t>할 때</a:t>
            </a:r>
          </a:p>
        </p:txBody>
      </p:sp>
      <p:sp>
        <p:nvSpPr>
          <p:cNvPr id="6" name="직각 삼각형 5"/>
          <p:cNvSpPr/>
          <p:nvPr/>
        </p:nvSpPr>
        <p:spPr>
          <a:xfrm rot="5400000">
            <a:off x="-842048" y="823265"/>
            <a:ext cx="2214320" cy="548881"/>
          </a:xfrm>
          <a:prstGeom prst="rt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-18582" y="-27384"/>
            <a:ext cx="5581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b="1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1</a:t>
            </a:r>
            <a:endParaRPr lang="ko-KR" altLang="en-US" sz="4800" b="1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6B1E7F8-E469-49D9-B579-0F1F26E670C4}"/>
              </a:ext>
            </a:extLst>
          </p:cNvPr>
          <p:cNvSpPr txBox="1"/>
          <p:nvPr/>
        </p:nvSpPr>
        <p:spPr>
          <a:xfrm>
            <a:off x="4007498" y="2747865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891DC267-3D03-4256-9AA1-38D1811DD42E}"/>
              </a:ext>
            </a:extLst>
          </p:cNvPr>
          <p:cNvCxnSpPr/>
          <p:nvPr/>
        </p:nvCxnSpPr>
        <p:spPr>
          <a:xfrm>
            <a:off x="294115" y="6669360"/>
            <a:ext cx="254969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797662EB-6991-498B-A68F-D8B845EA0D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566" y="916081"/>
            <a:ext cx="8306227" cy="5569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19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2734"/>
            <a:ext cx="9144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619672" y="2855042"/>
            <a:ext cx="67687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+mj-lt"/>
                <a:ea typeface="08서울남산체 M" panose="02020603020101020101" pitchFamily="18" charset="-127"/>
              </a:rPr>
              <a:t>Cache</a:t>
            </a:r>
            <a:r>
              <a:rPr lang="ko-KR" altLang="en-US" sz="3600" b="1" dirty="0">
                <a:latin typeface="+mj-lt"/>
                <a:ea typeface="08서울남산체 M" panose="02020603020101020101" pitchFamily="18" charset="-127"/>
              </a:rPr>
              <a:t>의 특징</a:t>
            </a:r>
            <a:endParaRPr lang="en-US" altLang="ko-KR" sz="3600" b="1" dirty="0">
              <a:latin typeface="+mj-lt"/>
              <a:ea typeface="08서울남산체 M" panose="02020603020101020101" pitchFamily="18" charset="-127"/>
            </a:endParaRPr>
          </a:p>
          <a:p>
            <a:pPr algn="ctr"/>
            <a:r>
              <a:rPr lang="en-US" altLang="ko-KR" sz="3600" b="1" dirty="0">
                <a:latin typeface="+mj-lt"/>
                <a:ea typeface="08서울남산체 M" panose="02020603020101020101" pitchFamily="18" charset="-127"/>
              </a:rPr>
              <a:t>(intel x86 </a:t>
            </a:r>
            <a:r>
              <a:rPr lang="ko-KR" altLang="en-US" sz="3600" b="1" dirty="0">
                <a:latin typeface="+mj-lt"/>
                <a:ea typeface="08서울남산체 M" panose="02020603020101020101" pitchFamily="18" charset="-127"/>
              </a:rPr>
              <a:t>모델</a:t>
            </a:r>
            <a:r>
              <a:rPr lang="en-US" altLang="ko-KR" sz="3600" b="1" dirty="0">
                <a:latin typeface="+mj-lt"/>
                <a:ea typeface="08서울남산체 M" panose="02020603020101020101" pitchFamily="18" charset="-127"/>
              </a:rPr>
              <a:t>)</a:t>
            </a:r>
          </a:p>
        </p:txBody>
      </p:sp>
      <p:sp>
        <p:nvSpPr>
          <p:cNvPr id="6" name="직각 삼각형 5"/>
          <p:cNvSpPr/>
          <p:nvPr/>
        </p:nvSpPr>
        <p:spPr>
          <a:xfrm rot="5400000">
            <a:off x="-3168616" y="3149833"/>
            <a:ext cx="6867456" cy="548881"/>
          </a:xfrm>
          <a:prstGeom prst="rt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각 삼각형 9"/>
          <p:cNvSpPr/>
          <p:nvPr/>
        </p:nvSpPr>
        <p:spPr>
          <a:xfrm rot="16200000">
            <a:off x="8019155" y="5733155"/>
            <a:ext cx="1700809" cy="548881"/>
          </a:xfrm>
          <a:prstGeom prst="rt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연결선 12"/>
          <p:cNvCxnSpPr/>
          <p:nvPr/>
        </p:nvCxnSpPr>
        <p:spPr>
          <a:xfrm>
            <a:off x="539553" y="-9455"/>
            <a:ext cx="2448271" cy="2873535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그룹 2"/>
          <p:cNvGrpSpPr/>
          <p:nvPr/>
        </p:nvGrpSpPr>
        <p:grpSpPr>
          <a:xfrm>
            <a:off x="2897599" y="2762710"/>
            <a:ext cx="828235" cy="830997"/>
            <a:chOff x="2447620" y="2818967"/>
            <a:chExt cx="828235" cy="830997"/>
          </a:xfrm>
        </p:grpSpPr>
        <p:sp>
          <p:nvSpPr>
            <p:cNvPr id="2" name="직각 삼각형 1"/>
            <p:cNvSpPr/>
            <p:nvPr/>
          </p:nvSpPr>
          <p:spPr>
            <a:xfrm rot="5400000">
              <a:off x="2492731" y="2864080"/>
              <a:ext cx="783124" cy="783124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447620" y="2818967"/>
              <a:ext cx="55813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800" b="1" dirty="0"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1</a:t>
              </a:r>
              <a:endParaRPr lang="ko-KR" altLang="en-US" sz="4800" b="1" dirty="0"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642760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2734"/>
            <a:ext cx="9144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691680" y="2904348"/>
            <a:ext cx="67687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ea typeface="08서울남산체 M" panose="02020603020101020101" pitchFamily="18" charset="-127"/>
              </a:rPr>
              <a:t>Flush + reload</a:t>
            </a:r>
          </a:p>
        </p:txBody>
      </p:sp>
      <p:sp>
        <p:nvSpPr>
          <p:cNvPr id="6" name="직각 삼각형 5"/>
          <p:cNvSpPr/>
          <p:nvPr/>
        </p:nvSpPr>
        <p:spPr>
          <a:xfrm rot="5400000">
            <a:off x="-3168616" y="3149833"/>
            <a:ext cx="6867456" cy="548881"/>
          </a:xfrm>
          <a:prstGeom prst="rt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각 삼각형 9"/>
          <p:cNvSpPr/>
          <p:nvPr/>
        </p:nvSpPr>
        <p:spPr>
          <a:xfrm rot="16200000">
            <a:off x="8019155" y="5733155"/>
            <a:ext cx="1700809" cy="548881"/>
          </a:xfrm>
          <a:prstGeom prst="rt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연결선 12"/>
          <p:cNvCxnSpPr/>
          <p:nvPr/>
        </p:nvCxnSpPr>
        <p:spPr>
          <a:xfrm>
            <a:off x="539553" y="-9455"/>
            <a:ext cx="2448271" cy="2873535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그룹 2"/>
          <p:cNvGrpSpPr/>
          <p:nvPr/>
        </p:nvGrpSpPr>
        <p:grpSpPr>
          <a:xfrm>
            <a:off x="2897599" y="2762710"/>
            <a:ext cx="828235" cy="830997"/>
            <a:chOff x="2447620" y="2818967"/>
            <a:chExt cx="828235" cy="830997"/>
          </a:xfrm>
        </p:grpSpPr>
        <p:sp>
          <p:nvSpPr>
            <p:cNvPr id="2" name="직각 삼각형 1"/>
            <p:cNvSpPr/>
            <p:nvPr/>
          </p:nvSpPr>
          <p:spPr>
            <a:xfrm rot="5400000">
              <a:off x="2492731" y="2864080"/>
              <a:ext cx="783124" cy="783124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447620" y="2818967"/>
              <a:ext cx="55813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800" b="1" dirty="0"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2</a:t>
              </a:r>
              <a:endParaRPr lang="ko-KR" altLang="en-US" sz="4800" b="1" dirty="0"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692655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9329" y="0"/>
            <a:ext cx="9144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-2134258" y="73124"/>
            <a:ext cx="88405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ea typeface="08서울남산체 M" panose="02020603020101020101" pitchFamily="18" charset="-127"/>
              </a:rPr>
              <a:t>FLUSH + RELOAD</a:t>
            </a:r>
            <a:endParaRPr lang="ko-KR" altLang="en-US" sz="2800" b="1" dirty="0">
              <a:ea typeface="08서울남산체 M" panose="02020603020101020101" pitchFamily="18" charset="-127"/>
            </a:endParaRPr>
          </a:p>
        </p:txBody>
      </p:sp>
      <p:sp>
        <p:nvSpPr>
          <p:cNvPr id="6" name="직각 삼각형 5"/>
          <p:cNvSpPr/>
          <p:nvPr/>
        </p:nvSpPr>
        <p:spPr>
          <a:xfrm rot="5400000">
            <a:off x="-842048" y="823265"/>
            <a:ext cx="2214320" cy="548881"/>
          </a:xfrm>
          <a:prstGeom prst="rt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-103433" y="-114485"/>
            <a:ext cx="5581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b="1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2</a:t>
            </a:r>
            <a:endParaRPr lang="ko-KR" altLang="en-US" sz="4800" b="1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6B1E7F8-E469-49D9-B579-0F1F26E670C4}"/>
              </a:ext>
            </a:extLst>
          </p:cNvPr>
          <p:cNvSpPr txBox="1"/>
          <p:nvPr/>
        </p:nvSpPr>
        <p:spPr>
          <a:xfrm>
            <a:off x="4007498" y="2747865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891DC267-3D03-4256-9AA1-38D1811DD42E}"/>
              </a:ext>
            </a:extLst>
          </p:cNvPr>
          <p:cNvCxnSpPr/>
          <p:nvPr/>
        </p:nvCxnSpPr>
        <p:spPr>
          <a:xfrm>
            <a:off x="294115" y="6669360"/>
            <a:ext cx="254969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2D951A2A-987F-4117-9F66-F49C14D3E83C}"/>
              </a:ext>
            </a:extLst>
          </p:cNvPr>
          <p:cNvSpPr/>
          <p:nvPr/>
        </p:nvSpPr>
        <p:spPr>
          <a:xfrm>
            <a:off x="441381" y="1174458"/>
            <a:ext cx="8451099" cy="36681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400" b="1" dirty="0"/>
              <a:t>Step 1. Flush: </a:t>
            </a:r>
            <a:r>
              <a:rPr lang="en-US" altLang="ko-KR" sz="2400" dirty="0"/>
              <a:t>Flush shared address from cache</a:t>
            </a:r>
          </a:p>
          <a:p>
            <a:pPr>
              <a:lnSpc>
                <a:spcPct val="200000"/>
              </a:lnSpc>
            </a:pPr>
            <a:r>
              <a:rPr lang="en-US" altLang="ko-KR" sz="2400" b="1" dirty="0"/>
              <a:t>Step 2. Wait for victim </a:t>
            </a:r>
          </a:p>
          <a:p>
            <a:pPr>
              <a:lnSpc>
                <a:spcPct val="200000"/>
              </a:lnSpc>
            </a:pPr>
            <a:r>
              <a:rPr lang="en-US" altLang="ko-KR" sz="2400" b="1" dirty="0"/>
              <a:t>Step 3. Reload( Time access for accessing the shared address)</a:t>
            </a:r>
            <a:r>
              <a:rPr lang="en-US" altLang="ko-KR" sz="2400" dirty="0"/>
              <a:t>: If timing was fast it was placed in cache by victim. If slow victim did not use the address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1167408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7099" y="3108"/>
            <a:ext cx="9144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-2268760" y="135278"/>
            <a:ext cx="88405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ea typeface="08서울남산체 M" panose="02020603020101020101" pitchFamily="18" charset="-127"/>
              </a:rPr>
              <a:t>FLUSH</a:t>
            </a:r>
            <a:r>
              <a:rPr lang="ko-KR" altLang="en-US" sz="2800" b="1" dirty="0">
                <a:ea typeface="08서울남산체 M" panose="02020603020101020101" pitchFamily="18" charset="-127"/>
              </a:rPr>
              <a:t> </a:t>
            </a:r>
            <a:r>
              <a:rPr lang="en-US" altLang="ko-KR" sz="2800" b="1" dirty="0">
                <a:ea typeface="08서울남산체 M" panose="02020603020101020101" pitchFamily="18" charset="-127"/>
              </a:rPr>
              <a:t>+</a:t>
            </a:r>
            <a:r>
              <a:rPr lang="ko-KR" altLang="en-US" sz="2800" b="1" dirty="0">
                <a:ea typeface="08서울남산체 M" panose="02020603020101020101" pitchFamily="18" charset="-127"/>
              </a:rPr>
              <a:t> </a:t>
            </a:r>
            <a:r>
              <a:rPr lang="en-US" altLang="ko-KR" sz="2800" b="1" dirty="0">
                <a:ea typeface="08서울남산체 M" panose="02020603020101020101" pitchFamily="18" charset="-127"/>
              </a:rPr>
              <a:t>RELOAD</a:t>
            </a:r>
            <a:endParaRPr lang="ko-KR" altLang="en-US" sz="2800" b="1" dirty="0">
              <a:ea typeface="08서울남산체 M" panose="02020603020101020101" pitchFamily="18" charset="-127"/>
            </a:endParaRPr>
          </a:p>
        </p:txBody>
      </p:sp>
      <p:sp>
        <p:nvSpPr>
          <p:cNvPr id="6" name="직각 삼각형 5"/>
          <p:cNvSpPr/>
          <p:nvPr/>
        </p:nvSpPr>
        <p:spPr>
          <a:xfrm rot="5400000">
            <a:off x="-842048" y="823265"/>
            <a:ext cx="2214320" cy="548881"/>
          </a:xfrm>
          <a:prstGeom prst="rt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-18582" y="-27384"/>
            <a:ext cx="5581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b="1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2</a:t>
            </a:r>
            <a:endParaRPr lang="ko-KR" altLang="en-US" sz="4800" b="1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6B1E7F8-E469-49D9-B579-0F1F26E670C4}"/>
              </a:ext>
            </a:extLst>
          </p:cNvPr>
          <p:cNvSpPr txBox="1"/>
          <p:nvPr/>
        </p:nvSpPr>
        <p:spPr>
          <a:xfrm>
            <a:off x="4007498" y="2747865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8" name="제목 7">
            <a:extLst>
              <a:ext uri="{FF2B5EF4-FFF2-40B4-BE49-F238E27FC236}">
                <a16:creationId xmlns:a16="http://schemas.microsoft.com/office/drawing/2014/main" id="{9A226DE5-84BA-48C8-90ED-5342300425B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부제목 8">
            <a:extLst>
              <a:ext uri="{FF2B5EF4-FFF2-40B4-BE49-F238E27FC236}">
                <a16:creationId xmlns:a16="http://schemas.microsoft.com/office/drawing/2014/main" id="{7784D1E2-09C5-4DD1-BCC9-F57C1DE6A89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AAFC5DA-34F0-4311-85F2-9C23347546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51790"/>
            <a:ext cx="9144000" cy="5154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5581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7099" y="3108"/>
            <a:ext cx="9144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-2268760" y="135278"/>
            <a:ext cx="88405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ea typeface="08서울남산체 M" panose="02020603020101020101" pitchFamily="18" charset="-127"/>
              </a:rPr>
              <a:t>FLUSH</a:t>
            </a:r>
            <a:r>
              <a:rPr lang="ko-KR" altLang="en-US" sz="2800" b="1" dirty="0">
                <a:ea typeface="08서울남산체 M" panose="02020603020101020101" pitchFamily="18" charset="-127"/>
              </a:rPr>
              <a:t> </a:t>
            </a:r>
            <a:r>
              <a:rPr lang="en-US" altLang="ko-KR" sz="2800" b="1" dirty="0">
                <a:ea typeface="08서울남산체 M" panose="02020603020101020101" pitchFamily="18" charset="-127"/>
              </a:rPr>
              <a:t>+</a:t>
            </a:r>
            <a:r>
              <a:rPr lang="ko-KR" altLang="en-US" sz="2800" b="1" dirty="0">
                <a:ea typeface="08서울남산체 M" panose="02020603020101020101" pitchFamily="18" charset="-127"/>
              </a:rPr>
              <a:t> </a:t>
            </a:r>
            <a:r>
              <a:rPr lang="en-US" altLang="ko-KR" sz="2800" b="1" dirty="0">
                <a:ea typeface="08서울남산체 M" panose="02020603020101020101" pitchFamily="18" charset="-127"/>
              </a:rPr>
              <a:t>RELOAD</a:t>
            </a:r>
            <a:endParaRPr lang="ko-KR" altLang="en-US" sz="2800" b="1" dirty="0">
              <a:ea typeface="08서울남산체 M" panose="02020603020101020101" pitchFamily="18" charset="-127"/>
            </a:endParaRPr>
          </a:p>
        </p:txBody>
      </p:sp>
      <p:sp>
        <p:nvSpPr>
          <p:cNvPr id="6" name="직각 삼각형 5"/>
          <p:cNvSpPr/>
          <p:nvPr/>
        </p:nvSpPr>
        <p:spPr>
          <a:xfrm rot="5400000">
            <a:off x="-842048" y="823265"/>
            <a:ext cx="2214320" cy="548881"/>
          </a:xfrm>
          <a:prstGeom prst="rt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-18582" y="-27384"/>
            <a:ext cx="5581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b="1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2</a:t>
            </a:r>
            <a:endParaRPr lang="ko-KR" altLang="en-US" sz="4800" b="1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6B1E7F8-E469-49D9-B579-0F1F26E670C4}"/>
              </a:ext>
            </a:extLst>
          </p:cNvPr>
          <p:cNvSpPr txBox="1"/>
          <p:nvPr/>
        </p:nvSpPr>
        <p:spPr>
          <a:xfrm>
            <a:off x="4007498" y="2747865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8" name="제목 7">
            <a:extLst>
              <a:ext uri="{FF2B5EF4-FFF2-40B4-BE49-F238E27FC236}">
                <a16:creationId xmlns:a16="http://schemas.microsoft.com/office/drawing/2014/main" id="{9A226DE5-84BA-48C8-90ED-5342300425B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부제목 8">
            <a:extLst>
              <a:ext uri="{FF2B5EF4-FFF2-40B4-BE49-F238E27FC236}">
                <a16:creationId xmlns:a16="http://schemas.microsoft.com/office/drawing/2014/main" id="{7784D1E2-09C5-4DD1-BCC9-F57C1DE6A89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AAFC5DA-34F0-4311-85F2-9C23347546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51790"/>
            <a:ext cx="9144000" cy="515442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511350C-5324-491F-A443-A0697A5647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9329" y="867687"/>
            <a:ext cx="9144000" cy="5146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6985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7099" y="3108"/>
            <a:ext cx="9144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-2268760" y="135278"/>
            <a:ext cx="88405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ea typeface="08서울남산체 M" panose="02020603020101020101" pitchFamily="18" charset="-127"/>
              </a:rPr>
              <a:t>FLUSH</a:t>
            </a:r>
            <a:r>
              <a:rPr lang="ko-KR" altLang="en-US" sz="2800" b="1" dirty="0">
                <a:ea typeface="08서울남산체 M" panose="02020603020101020101" pitchFamily="18" charset="-127"/>
              </a:rPr>
              <a:t> </a:t>
            </a:r>
            <a:r>
              <a:rPr lang="en-US" altLang="ko-KR" sz="2800" b="1" dirty="0">
                <a:ea typeface="08서울남산체 M" panose="02020603020101020101" pitchFamily="18" charset="-127"/>
              </a:rPr>
              <a:t>+</a:t>
            </a:r>
            <a:r>
              <a:rPr lang="ko-KR" altLang="en-US" sz="2800" b="1" dirty="0">
                <a:ea typeface="08서울남산체 M" panose="02020603020101020101" pitchFamily="18" charset="-127"/>
              </a:rPr>
              <a:t> </a:t>
            </a:r>
            <a:r>
              <a:rPr lang="en-US" altLang="ko-KR" sz="2800" b="1" dirty="0">
                <a:ea typeface="08서울남산체 M" panose="02020603020101020101" pitchFamily="18" charset="-127"/>
              </a:rPr>
              <a:t>RELOAD</a:t>
            </a:r>
            <a:endParaRPr lang="ko-KR" altLang="en-US" sz="2800" b="1" dirty="0">
              <a:ea typeface="08서울남산체 M" panose="02020603020101020101" pitchFamily="18" charset="-127"/>
            </a:endParaRPr>
          </a:p>
        </p:txBody>
      </p:sp>
      <p:sp>
        <p:nvSpPr>
          <p:cNvPr id="6" name="직각 삼각형 5"/>
          <p:cNvSpPr/>
          <p:nvPr/>
        </p:nvSpPr>
        <p:spPr>
          <a:xfrm rot="5400000">
            <a:off x="-842048" y="823265"/>
            <a:ext cx="2214320" cy="548881"/>
          </a:xfrm>
          <a:prstGeom prst="rt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-18582" y="-27384"/>
            <a:ext cx="5581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b="1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2</a:t>
            </a:r>
            <a:endParaRPr lang="ko-KR" altLang="en-US" sz="4800" b="1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6B1E7F8-E469-49D9-B579-0F1F26E670C4}"/>
              </a:ext>
            </a:extLst>
          </p:cNvPr>
          <p:cNvSpPr txBox="1"/>
          <p:nvPr/>
        </p:nvSpPr>
        <p:spPr>
          <a:xfrm>
            <a:off x="4007498" y="2747865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8" name="제목 7">
            <a:extLst>
              <a:ext uri="{FF2B5EF4-FFF2-40B4-BE49-F238E27FC236}">
                <a16:creationId xmlns:a16="http://schemas.microsoft.com/office/drawing/2014/main" id="{9A226DE5-84BA-48C8-90ED-5342300425B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부제목 8">
            <a:extLst>
              <a:ext uri="{FF2B5EF4-FFF2-40B4-BE49-F238E27FC236}">
                <a16:creationId xmlns:a16="http://schemas.microsoft.com/office/drawing/2014/main" id="{7784D1E2-09C5-4DD1-BCC9-F57C1DE6A89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C99AD15-9140-49DA-AFCC-42B74D4ED6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48149"/>
            <a:ext cx="9144000" cy="5161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3312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7099" y="3108"/>
            <a:ext cx="9144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-2268760" y="135278"/>
            <a:ext cx="88405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ea typeface="08서울남산체 M" panose="02020603020101020101" pitchFamily="18" charset="-127"/>
              </a:rPr>
              <a:t>FLUSH</a:t>
            </a:r>
            <a:r>
              <a:rPr lang="ko-KR" altLang="en-US" sz="2800" b="1" dirty="0">
                <a:ea typeface="08서울남산체 M" panose="02020603020101020101" pitchFamily="18" charset="-127"/>
              </a:rPr>
              <a:t> </a:t>
            </a:r>
            <a:r>
              <a:rPr lang="en-US" altLang="ko-KR" sz="2800" b="1" dirty="0">
                <a:ea typeface="08서울남산체 M" panose="02020603020101020101" pitchFamily="18" charset="-127"/>
              </a:rPr>
              <a:t>+</a:t>
            </a:r>
            <a:r>
              <a:rPr lang="ko-KR" altLang="en-US" sz="2800" b="1" dirty="0">
                <a:ea typeface="08서울남산체 M" panose="02020603020101020101" pitchFamily="18" charset="-127"/>
              </a:rPr>
              <a:t> </a:t>
            </a:r>
            <a:r>
              <a:rPr lang="en-US" altLang="ko-KR" sz="2800" b="1" dirty="0">
                <a:ea typeface="08서울남산체 M" panose="02020603020101020101" pitchFamily="18" charset="-127"/>
              </a:rPr>
              <a:t>RELOAD</a:t>
            </a:r>
            <a:endParaRPr lang="ko-KR" altLang="en-US" sz="2800" b="1" dirty="0">
              <a:ea typeface="08서울남산체 M" panose="02020603020101020101" pitchFamily="18" charset="-127"/>
            </a:endParaRPr>
          </a:p>
        </p:txBody>
      </p:sp>
      <p:sp>
        <p:nvSpPr>
          <p:cNvPr id="6" name="직각 삼각형 5"/>
          <p:cNvSpPr/>
          <p:nvPr/>
        </p:nvSpPr>
        <p:spPr>
          <a:xfrm rot="5400000">
            <a:off x="-842048" y="823265"/>
            <a:ext cx="2214320" cy="548881"/>
          </a:xfrm>
          <a:prstGeom prst="rt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-18582" y="-27384"/>
            <a:ext cx="5581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b="1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2</a:t>
            </a:r>
            <a:endParaRPr lang="ko-KR" altLang="en-US" sz="4800" b="1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6B1E7F8-E469-49D9-B579-0F1F26E670C4}"/>
              </a:ext>
            </a:extLst>
          </p:cNvPr>
          <p:cNvSpPr txBox="1"/>
          <p:nvPr/>
        </p:nvSpPr>
        <p:spPr>
          <a:xfrm>
            <a:off x="4007498" y="2747865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8" name="제목 7">
            <a:extLst>
              <a:ext uri="{FF2B5EF4-FFF2-40B4-BE49-F238E27FC236}">
                <a16:creationId xmlns:a16="http://schemas.microsoft.com/office/drawing/2014/main" id="{9A226DE5-84BA-48C8-90ED-5342300425B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부제목 8">
            <a:extLst>
              <a:ext uri="{FF2B5EF4-FFF2-40B4-BE49-F238E27FC236}">
                <a16:creationId xmlns:a16="http://schemas.microsoft.com/office/drawing/2014/main" id="{7784D1E2-09C5-4DD1-BCC9-F57C1DE6A89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A885E9F-B407-49B4-97D0-088C168E81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33095"/>
            <a:ext cx="9144000" cy="5191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0471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7099" y="3108"/>
            <a:ext cx="9144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-2268760" y="135278"/>
            <a:ext cx="88405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ea typeface="08서울남산체 M" panose="02020603020101020101" pitchFamily="18" charset="-127"/>
              </a:rPr>
              <a:t>FLUSH</a:t>
            </a:r>
            <a:r>
              <a:rPr lang="ko-KR" altLang="en-US" sz="2800" b="1" dirty="0">
                <a:ea typeface="08서울남산체 M" panose="02020603020101020101" pitchFamily="18" charset="-127"/>
              </a:rPr>
              <a:t> </a:t>
            </a:r>
            <a:r>
              <a:rPr lang="en-US" altLang="ko-KR" sz="2800" b="1" dirty="0">
                <a:ea typeface="08서울남산체 M" panose="02020603020101020101" pitchFamily="18" charset="-127"/>
              </a:rPr>
              <a:t>+</a:t>
            </a:r>
            <a:r>
              <a:rPr lang="ko-KR" altLang="en-US" sz="2800" b="1" dirty="0">
                <a:ea typeface="08서울남산체 M" panose="02020603020101020101" pitchFamily="18" charset="-127"/>
              </a:rPr>
              <a:t> </a:t>
            </a:r>
            <a:r>
              <a:rPr lang="en-US" altLang="ko-KR" sz="2800" b="1" dirty="0">
                <a:ea typeface="08서울남산체 M" panose="02020603020101020101" pitchFamily="18" charset="-127"/>
              </a:rPr>
              <a:t>RELOAD</a:t>
            </a:r>
            <a:endParaRPr lang="ko-KR" altLang="en-US" sz="2800" b="1" dirty="0">
              <a:ea typeface="08서울남산체 M" panose="02020603020101020101" pitchFamily="18" charset="-127"/>
            </a:endParaRPr>
          </a:p>
        </p:txBody>
      </p:sp>
      <p:sp>
        <p:nvSpPr>
          <p:cNvPr id="6" name="직각 삼각형 5"/>
          <p:cNvSpPr/>
          <p:nvPr/>
        </p:nvSpPr>
        <p:spPr>
          <a:xfrm rot="5400000">
            <a:off x="-842048" y="823265"/>
            <a:ext cx="2214320" cy="548881"/>
          </a:xfrm>
          <a:prstGeom prst="rt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-18582" y="-27384"/>
            <a:ext cx="5581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b="1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2</a:t>
            </a:r>
            <a:endParaRPr lang="ko-KR" altLang="en-US" sz="4800" b="1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6B1E7F8-E469-49D9-B579-0F1F26E670C4}"/>
              </a:ext>
            </a:extLst>
          </p:cNvPr>
          <p:cNvSpPr txBox="1"/>
          <p:nvPr/>
        </p:nvSpPr>
        <p:spPr>
          <a:xfrm>
            <a:off x="4007498" y="2747865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8" name="제목 7">
            <a:extLst>
              <a:ext uri="{FF2B5EF4-FFF2-40B4-BE49-F238E27FC236}">
                <a16:creationId xmlns:a16="http://schemas.microsoft.com/office/drawing/2014/main" id="{9A226DE5-84BA-48C8-90ED-5342300425B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부제목 8">
            <a:extLst>
              <a:ext uri="{FF2B5EF4-FFF2-40B4-BE49-F238E27FC236}">
                <a16:creationId xmlns:a16="http://schemas.microsoft.com/office/drawing/2014/main" id="{7784D1E2-09C5-4DD1-BCC9-F57C1DE6A89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BE02266-03F2-48CF-A836-3F03F33B97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54757"/>
            <a:ext cx="9144000" cy="5148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6543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39865" y="-14254"/>
            <a:ext cx="9144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-1476672" y="181796"/>
            <a:ext cx="110892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/>
              <a:t>Attacking </a:t>
            </a:r>
            <a:r>
              <a:rPr lang="en-US" altLang="ko-KR" sz="2800" b="1" dirty="0" err="1"/>
              <a:t>GnuPG</a:t>
            </a:r>
            <a:r>
              <a:rPr lang="en-US" altLang="ko-KR" sz="2000" b="1" dirty="0"/>
              <a:t>(</a:t>
            </a:r>
            <a:r>
              <a:rPr lang="ko-KR" altLang="en-US" sz="2000" b="1" dirty="0"/>
              <a:t>보안성이 있는 오픈 소스 프로그램</a:t>
            </a:r>
            <a:r>
              <a:rPr lang="en-US" altLang="ko-KR" sz="2000" b="1" dirty="0"/>
              <a:t>)</a:t>
            </a:r>
            <a:endParaRPr lang="ko-KR" altLang="en-US" sz="2800" b="1" dirty="0">
              <a:ea typeface="08서울남산체 M" panose="02020603020101020101" pitchFamily="18" charset="-127"/>
            </a:endParaRPr>
          </a:p>
        </p:txBody>
      </p:sp>
      <p:sp>
        <p:nvSpPr>
          <p:cNvPr id="6" name="직각 삼각형 5"/>
          <p:cNvSpPr/>
          <p:nvPr/>
        </p:nvSpPr>
        <p:spPr>
          <a:xfrm rot="5400000">
            <a:off x="-842048" y="823265"/>
            <a:ext cx="2214320" cy="548881"/>
          </a:xfrm>
          <a:prstGeom prst="rt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-18582" y="-27384"/>
            <a:ext cx="5581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b="1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2</a:t>
            </a:r>
            <a:endParaRPr lang="ko-KR" altLang="en-US" sz="4800" b="1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6B1E7F8-E469-49D9-B579-0F1F26E670C4}"/>
              </a:ext>
            </a:extLst>
          </p:cNvPr>
          <p:cNvSpPr txBox="1"/>
          <p:nvPr/>
        </p:nvSpPr>
        <p:spPr>
          <a:xfrm>
            <a:off x="3932919" y="684980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8" name="제목 7">
            <a:extLst>
              <a:ext uri="{FF2B5EF4-FFF2-40B4-BE49-F238E27FC236}">
                <a16:creationId xmlns:a16="http://schemas.microsoft.com/office/drawing/2014/main" id="{9A226DE5-84BA-48C8-90ED-5342300425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692696" y="875589"/>
            <a:ext cx="7772400" cy="628650"/>
          </a:xfrm>
        </p:spPr>
        <p:txBody>
          <a:bodyPr>
            <a:noAutofit/>
          </a:bodyPr>
          <a:lstStyle/>
          <a:p>
            <a:r>
              <a:rPr lang="en-US" altLang="ko-KR" sz="2400" b="1" dirty="0">
                <a:solidFill>
                  <a:schemeClr val="tx2"/>
                </a:solidFill>
              </a:rPr>
              <a:t>RSA(</a:t>
            </a:r>
            <a:r>
              <a:rPr lang="ko-KR" altLang="en-US" sz="2400" b="1" dirty="0">
                <a:solidFill>
                  <a:schemeClr val="tx2"/>
                </a:solidFill>
              </a:rPr>
              <a:t>공개키 암호 시스템</a:t>
            </a:r>
            <a:r>
              <a:rPr lang="en-US" altLang="ko-KR" sz="2400" b="1" dirty="0">
                <a:solidFill>
                  <a:schemeClr val="tx2"/>
                </a:solidFill>
              </a:rPr>
              <a:t>)</a:t>
            </a:r>
            <a:endParaRPr lang="ko-KR" altLang="en-US" sz="2400" b="1" dirty="0">
              <a:solidFill>
                <a:schemeClr val="tx2"/>
              </a:solidFill>
            </a:endParaRPr>
          </a:p>
        </p:txBody>
      </p:sp>
      <p:sp>
        <p:nvSpPr>
          <p:cNvPr id="9" name="부제목 8">
            <a:extLst>
              <a:ext uri="{FF2B5EF4-FFF2-40B4-BE49-F238E27FC236}">
                <a16:creationId xmlns:a16="http://schemas.microsoft.com/office/drawing/2014/main" id="{7784D1E2-09C5-4DD1-BCC9-F57C1DE6A8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3845" y="1039111"/>
            <a:ext cx="8760432" cy="1752600"/>
          </a:xfrm>
        </p:spPr>
        <p:txBody>
          <a:bodyPr>
            <a:normAutofit fontScale="70000" lnSpcReduction="20000"/>
          </a:bodyPr>
          <a:lstStyle/>
          <a:p>
            <a:pPr algn="l">
              <a:lnSpc>
                <a:spcPct val="170000"/>
              </a:lnSpc>
            </a:pPr>
            <a:r>
              <a:rPr lang="en-US" altLang="ko-KR" sz="2000" dirty="0">
                <a:solidFill>
                  <a:schemeClr val="tx1"/>
                </a:solidFill>
              </a:rPr>
              <a:t> </a:t>
            </a:r>
            <a:endParaRPr lang="ko-KR" altLang="ko-KR" sz="1900" dirty="0">
              <a:solidFill>
                <a:schemeClr val="tx1"/>
              </a:solidFill>
            </a:endParaRPr>
          </a:p>
          <a:p>
            <a:pPr marL="342900" indent="-342900" algn="l">
              <a:lnSpc>
                <a:spcPct val="170000"/>
              </a:lnSpc>
              <a:buFontTx/>
              <a:buChar char="-"/>
            </a:pPr>
            <a:r>
              <a:rPr lang="ko-KR" altLang="ko-KR" sz="2300" b="1" dirty="0">
                <a:solidFill>
                  <a:schemeClr val="tx1"/>
                </a:solidFill>
              </a:rPr>
              <a:t>공개키</a:t>
            </a:r>
            <a:r>
              <a:rPr lang="en-US" altLang="ko-KR" sz="2300" dirty="0">
                <a:solidFill>
                  <a:schemeClr val="tx1"/>
                </a:solidFill>
              </a:rPr>
              <a:t>(public key):</a:t>
            </a:r>
            <a:r>
              <a:rPr lang="ko-KR" altLang="ko-KR" sz="2300" dirty="0">
                <a:solidFill>
                  <a:schemeClr val="tx1"/>
                </a:solidFill>
              </a:rPr>
              <a:t> 모두에게 알려져 있</a:t>
            </a:r>
            <a:r>
              <a:rPr lang="ko-KR" altLang="en-US" sz="2300" dirty="0">
                <a:solidFill>
                  <a:schemeClr val="tx1"/>
                </a:solidFill>
              </a:rPr>
              <a:t>는 키</a:t>
            </a:r>
            <a:r>
              <a:rPr lang="en-US" altLang="ko-KR" sz="2300" dirty="0">
                <a:solidFill>
                  <a:schemeClr val="tx1"/>
                </a:solidFill>
              </a:rPr>
              <a:t>, </a:t>
            </a:r>
            <a:r>
              <a:rPr lang="ko-KR" altLang="en-US" sz="2300" dirty="0">
                <a:solidFill>
                  <a:schemeClr val="tx1"/>
                </a:solidFill>
              </a:rPr>
              <a:t>주로 </a:t>
            </a:r>
            <a:r>
              <a:rPr lang="ko-KR" altLang="ko-KR" sz="2300" dirty="0">
                <a:solidFill>
                  <a:schemeClr val="tx1"/>
                </a:solidFill>
              </a:rPr>
              <a:t> 메시지를 암호화</a:t>
            </a:r>
            <a:r>
              <a:rPr lang="en-US" altLang="ko-KR" sz="2300" dirty="0">
                <a:solidFill>
                  <a:schemeClr val="tx1"/>
                </a:solidFill>
              </a:rPr>
              <a:t>(encrypt)</a:t>
            </a:r>
            <a:r>
              <a:rPr lang="ko-KR" altLang="ko-KR" sz="2300" dirty="0">
                <a:solidFill>
                  <a:schemeClr val="tx1"/>
                </a:solidFill>
              </a:rPr>
              <a:t>하는데 쓰</a:t>
            </a:r>
            <a:r>
              <a:rPr lang="ko-KR" altLang="en-US" sz="2300" dirty="0">
                <a:solidFill>
                  <a:schemeClr val="tx1"/>
                </a:solidFill>
              </a:rPr>
              <a:t>임</a:t>
            </a:r>
            <a:endParaRPr lang="en-US" altLang="ko-KR" sz="2300" dirty="0">
              <a:solidFill>
                <a:schemeClr val="tx1"/>
              </a:solidFill>
            </a:endParaRPr>
          </a:p>
          <a:p>
            <a:pPr marL="342900" indent="-342900" algn="l">
              <a:lnSpc>
                <a:spcPct val="170000"/>
              </a:lnSpc>
              <a:buFontTx/>
              <a:buChar char="-"/>
            </a:pPr>
            <a:r>
              <a:rPr lang="ko-KR" altLang="ko-KR" sz="2300" b="1" dirty="0">
                <a:solidFill>
                  <a:schemeClr val="tx1"/>
                </a:solidFill>
              </a:rPr>
              <a:t>개인키</a:t>
            </a:r>
            <a:r>
              <a:rPr lang="en-US" altLang="ko-KR" sz="2300" dirty="0">
                <a:solidFill>
                  <a:schemeClr val="tx1"/>
                </a:solidFill>
              </a:rPr>
              <a:t>(private key):</a:t>
            </a:r>
            <a:r>
              <a:rPr lang="ko-KR" altLang="en-US" sz="2300" dirty="0">
                <a:solidFill>
                  <a:schemeClr val="tx1"/>
                </a:solidFill>
              </a:rPr>
              <a:t>특정 개인만 가지고 있는 키</a:t>
            </a:r>
            <a:r>
              <a:rPr lang="en-US" altLang="ko-KR" sz="2300" dirty="0">
                <a:solidFill>
                  <a:schemeClr val="tx1"/>
                </a:solidFill>
              </a:rPr>
              <a:t>, </a:t>
            </a:r>
            <a:r>
              <a:rPr lang="ko-KR" altLang="ko-KR" sz="2300" dirty="0">
                <a:solidFill>
                  <a:schemeClr val="tx1"/>
                </a:solidFill>
              </a:rPr>
              <a:t>암호화된 메시지는</a:t>
            </a:r>
            <a:r>
              <a:rPr lang="en-US" altLang="ko-KR" sz="2300" dirty="0">
                <a:solidFill>
                  <a:schemeClr val="tx1"/>
                </a:solidFill>
              </a:rPr>
              <a:t> </a:t>
            </a:r>
            <a:r>
              <a:rPr lang="ko-KR" altLang="ko-KR" sz="2300" dirty="0">
                <a:solidFill>
                  <a:schemeClr val="tx1"/>
                </a:solidFill>
              </a:rPr>
              <a:t>를 가진 자만이 복호화</a:t>
            </a:r>
            <a:r>
              <a:rPr lang="en-US" altLang="ko-KR" sz="2300" dirty="0">
                <a:solidFill>
                  <a:schemeClr val="tx1"/>
                </a:solidFill>
              </a:rPr>
              <a:t>(decrypt)</a:t>
            </a:r>
            <a:r>
              <a:rPr lang="ko-KR" altLang="en-US" sz="2300" dirty="0">
                <a:solidFill>
                  <a:schemeClr val="tx1"/>
                </a:solidFill>
              </a:rPr>
              <a:t>하여 메시지를 볼 수 있음</a:t>
            </a:r>
            <a:endParaRPr lang="ko-KR" altLang="ko-KR" sz="2300" dirty="0">
              <a:solidFill>
                <a:schemeClr val="tx1"/>
              </a:solidFill>
            </a:endParaRPr>
          </a:p>
          <a:p>
            <a:pPr algn="l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990EC4-5E3B-419C-A48E-C1C7A93F76ED}"/>
              </a:ext>
            </a:extLst>
          </p:cNvPr>
          <p:cNvSpPr txBox="1"/>
          <p:nvPr/>
        </p:nvSpPr>
        <p:spPr>
          <a:xfrm>
            <a:off x="1121673" y="3081166"/>
            <a:ext cx="698477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서로 다른 두 소수 </a:t>
            </a:r>
            <a:r>
              <a:rPr lang="en-US" altLang="ko-KR" b="1" dirty="0"/>
              <a:t>p, q</a:t>
            </a:r>
            <a:r>
              <a:rPr lang="ko-KR" altLang="en-US" dirty="0"/>
              <a:t>를 정한다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en-US" altLang="ko-KR" dirty="0"/>
              <a:t>p*q = </a:t>
            </a:r>
            <a:r>
              <a:rPr lang="en-US" altLang="ko-KR" b="1" dirty="0"/>
              <a:t>N</a:t>
            </a:r>
            <a:r>
              <a:rPr lang="ko-KR" altLang="en-US" dirty="0"/>
              <a:t>을 구한다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en-US" altLang="ko-KR" dirty="0"/>
              <a:t> p, q </a:t>
            </a:r>
            <a:r>
              <a:rPr lang="ko-KR" altLang="en-US" dirty="0"/>
              <a:t>를 이용하여 공개 지수 </a:t>
            </a:r>
            <a:r>
              <a:rPr lang="en-US" altLang="ko-KR" b="1" dirty="0"/>
              <a:t>e</a:t>
            </a:r>
            <a:r>
              <a:rPr lang="ko-KR" altLang="en-US" dirty="0"/>
              <a:t>를 구한다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en-US" altLang="ko-KR" dirty="0"/>
              <a:t> p, q, e</a:t>
            </a:r>
            <a:r>
              <a:rPr lang="ko-KR" altLang="en-US" dirty="0"/>
              <a:t>를 이용하여 비밀 지수 </a:t>
            </a:r>
            <a:r>
              <a:rPr lang="en-US" altLang="ko-KR" b="1" dirty="0"/>
              <a:t>d</a:t>
            </a:r>
            <a:r>
              <a:rPr lang="ko-KR" altLang="en-US" dirty="0"/>
              <a:t>를 구한다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ko-KR" altLang="ko-KR" dirty="0"/>
              <a:t>공개키</a:t>
            </a:r>
            <a:r>
              <a:rPr lang="en-US" altLang="ko-KR" dirty="0"/>
              <a:t>:&lt;</a:t>
            </a:r>
            <a:r>
              <a:rPr lang="en-US" altLang="ko-KR" i="1" dirty="0"/>
              <a:t>N</a:t>
            </a:r>
            <a:r>
              <a:rPr lang="en-US" altLang="ko-KR" dirty="0"/>
              <a:t>, </a:t>
            </a:r>
            <a:r>
              <a:rPr lang="en-US" altLang="ko-KR" i="1" dirty="0"/>
              <a:t>e</a:t>
            </a:r>
            <a:r>
              <a:rPr lang="en-US" altLang="ko-KR" dirty="0"/>
              <a:t>&gt;, </a:t>
            </a:r>
            <a:r>
              <a:rPr lang="ko-KR" altLang="ko-KR" dirty="0"/>
              <a:t>개인</a:t>
            </a:r>
            <a:r>
              <a:rPr lang="ko-KR" altLang="en-US" dirty="0"/>
              <a:t>키</a:t>
            </a:r>
            <a:r>
              <a:rPr lang="en-US" altLang="ko-KR" dirty="0"/>
              <a:t>: &lt;</a:t>
            </a:r>
            <a:r>
              <a:rPr lang="en-US" altLang="ko-KR" i="1" dirty="0"/>
              <a:t>p, q</a:t>
            </a:r>
            <a:r>
              <a:rPr lang="en-US" altLang="ko-KR" dirty="0"/>
              <a:t>, </a:t>
            </a:r>
            <a:r>
              <a:rPr lang="en-US" altLang="ko-KR" i="1" dirty="0"/>
              <a:t>d</a:t>
            </a:r>
            <a:r>
              <a:rPr lang="en-US" altLang="ko-KR" dirty="0"/>
              <a:t>&gt;</a:t>
            </a:r>
          </a:p>
          <a:p>
            <a:endParaRPr lang="en-US" altLang="ko-KR" b="1" dirty="0">
              <a:solidFill>
                <a:srgbClr val="FF0000"/>
              </a:solidFill>
            </a:endParaRPr>
          </a:p>
          <a:p>
            <a:endParaRPr lang="en-US" altLang="ko-KR" b="1" dirty="0">
              <a:solidFill>
                <a:srgbClr val="FF0000"/>
              </a:solidFill>
            </a:endParaRPr>
          </a:p>
          <a:p>
            <a:endParaRPr lang="en-US" altLang="ko-KR" b="1" dirty="0">
              <a:solidFill>
                <a:srgbClr val="FF0000"/>
              </a:solidFill>
            </a:endParaRPr>
          </a:p>
          <a:p>
            <a:endParaRPr lang="en-US" altLang="ko-KR" b="1" dirty="0">
              <a:solidFill>
                <a:srgbClr val="FF0000"/>
              </a:solidFill>
            </a:endParaRPr>
          </a:p>
          <a:p>
            <a:endParaRPr lang="en-US" altLang="ko-KR" b="1" dirty="0">
              <a:solidFill>
                <a:srgbClr val="FF0000"/>
              </a:solidFill>
            </a:endParaRPr>
          </a:p>
          <a:p>
            <a:endParaRPr lang="en-US" altLang="ko-KR" b="1" dirty="0">
              <a:solidFill>
                <a:srgbClr val="FF0000"/>
              </a:solidFill>
            </a:endParaRPr>
          </a:p>
          <a:p>
            <a:r>
              <a:rPr lang="en-US" altLang="ko-KR" b="1" dirty="0">
                <a:solidFill>
                  <a:srgbClr val="FF0000"/>
                </a:solidFill>
              </a:rPr>
              <a:t>=&gt;FLUSH + RELOAD </a:t>
            </a:r>
            <a:r>
              <a:rPr lang="ko-KR" altLang="en-US" b="1" dirty="0">
                <a:solidFill>
                  <a:srgbClr val="FF0000"/>
                </a:solidFill>
              </a:rPr>
              <a:t>방식을 이용하여 </a:t>
            </a:r>
            <a:r>
              <a:rPr lang="en-US" altLang="ko-KR" b="1" dirty="0">
                <a:solidFill>
                  <a:srgbClr val="FF0000"/>
                </a:solidFill>
              </a:rPr>
              <a:t>‘</a:t>
            </a:r>
            <a:r>
              <a:rPr lang="ko-KR" altLang="en-US" b="1" dirty="0">
                <a:solidFill>
                  <a:srgbClr val="FF0000"/>
                </a:solidFill>
              </a:rPr>
              <a:t>개인키 요소인 </a:t>
            </a:r>
            <a:r>
              <a:rPr lang="en-US" altLang="ko-KR" b="1" dirty="0">
                <a:solidFill>
                  <a:srgbClr val="FF0000"/>
                </a:solidFill>
              </a:rPr>
              <a:t>d’</a:t>
            </a:r>
            <a:r>
              <a:rPr lang="ko-KR" altLang="en-US" b="1" dirty="0">
                <a:solidFill>
                  <a:srgbClr val="FF0000"/>
                </a:solidFill>
              </a:rPr>
              <a:t>의 정보를 빼낼 것이다</a:t>
            </a:r>
            <a:r>
              <a:rPr lang="en-US" altLang="ko-KR" b="1" dirty="0">
                <a:solidFill>
                  <a:srgbClr val="FF0000"/>
                </a:solidFill>
              </a:rPr>
              <a:t>.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63CB0F53-CE9E-41AE-9C9F-5A862B5324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2286" y="4789326"/>
            <a:ext cx="5219700" cy="100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6258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7866" y="0"/>
            <a:ext cx="9144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-1260648" y="113480"/>
            <a:ext cx="110892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ea typeface="08서울남산체 M" panose="02020603020101020101" pitchFamily="18" charset="-127"/>
              </a:rPr>
              <a:t>CRT – RSA</a:t>
            </a:r>
            <a:r>
              <a:rPr lang="ko-KR" altLang="en-US" sz="2800" b="1" dirty="0">
                <a:ea typeface="08서울남산체 M" panose="02020603020101020101" pitchFamily="18" charset="-127"/>
              </a:rPr>
              <a:t>방식으로 암호화된 메시지 해독하기</a:t>
            </a:r>
          </a:p>
        </p:txBody>
      </p:sp>
      <p:sp>
        <p:nvSpPr>
          <p:cNvPr id="6" name="직각 삼각형 5"/>
          <p:cNvSpPr/>
          <p:nvPr/>
        </p:nvSpPr>
        <p:spPr>
          <a:xfrm rot="5400000">
            <a:off x="-842048" y="823265"/>
            <a:ext cx="2214320" cy="548881"/>
          </a:xfrm>
          <a:prstGeom prst="rt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-18582" y="-27384"/>
            <a:ext cx="5581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b="1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2</a:t>
            </a:r>
            <a:endParaRPr lang="ko-KR" altLang="en-US" sz="4800" b="1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6B1E7F8-E469-49D9-B579-0F1F26E670C4}"/>
              </a:ext>
            </a:extLst>
          </p:cNvPr>
          <p:cNvSpPr txBox="1"/>
          <p:nvPr/>
        </p:nvSpPr>
        <p:spPr>
          <a:xfrm>
            <a:off x="3932919" y="684980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990EC4-5E3B-419C-A48E-C1C7A93F76ED}"/>
              </a:ext>
            </a:extLst>
          </p:cNvPr>
          <p:cNvSpPr txBox="1"/>
          <p:nvPr/>
        </p:nvSpPr>
        <p:spPr>
          <a:xfrm>
            <a:off x="1121673" y="3081166"/>
            <a:ext cx="69847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b="1" dirty="0">
              <a:solidFill>
                <a:srgbClr val="FF0000"/>
              </a:solidFill>
            </a:endParaRPr>
          </a:p>
          <a:p>
            <a:endParaRPr lang="en-US" altLang="ko-KR" b="1" dirty="0">
              <a:solidFill>
                <a:srgbClr val="FF0000"/>
              </a:solidFill>
            </a:endParaRPr>
          </a:p>
        </p:txBody>
      </p:sp>
      <p:sp>
        <p:nvSpPr>
          <p:cNvPr id="7" name="제목 6">
            <a:extLst>
              <a:ext uri="{FF2B5EF4-FFF2-40B4-BE49-F238E27FC236}">
                <a16:creationId xmlns:a16="http://schemas.microsoft.com/office/drawing/2014/main" id="{47BC4CE4-61E6-481A-B357-8F70CE0586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71574" y="1958975"/>
            <a:ext cx="6688858" cy="1470025"/>
          </a:xfrm>
        </p:spPr>
        <p:txBody>
          <a:bodyPr>
            <a:noAutofit/>
          </a:bodyPr>
          <a:lstStyle/>
          <a:p>
            <a:pPr algn="l"/>
            <a:r>
              <a:rPr lang="en-US" altLang="ko-KR" sz="1800" dirty="0">
                <a:latin typeface="+mn-lt"/>
              </a:rPr>
              <a:t>: </a:t>
            </a:r>
            <a:r>
              <a:rPr lang="ko-KR" altLang="en-US" sz="1800" dirty="0">
                <a:latin typeface="+mn-lt"/>
              </a:rPr>
              <a:t>개인키 중 하나인 </a:t>
            </a:r>
            <a:r>
              <a:rPr lang="en-US" altLang="ko-KR" sz="1800" dirty="0">
                <a:latin typeface="+mn-lt"/>
              </a:rPr>
              <a:t>‘d’</a:t>
            </a:r>
            <a:r>
              <a:rPr lang="ko-KR" altLang="en-US" sz="1800" dirty="0">
                <a:latin typeface="+mn-lt"/>
              </a:rPr>
              <a:t>값을 알고 있다</a:t>
            </a:r>
            <a:r>
              <a:rPr lang="en-US" altLang="ko-KR" sz="1800" dirty="0">
                <a:latin typeface="+mn-lt"/>
              </a:rPr>
              <a:t>.</a:t>
            </a:r>
            <a:br>
              <a:rPr lang="en-US" altLang="ko-KR" sz="1800" dirty="0">
                <a:latin typeface="+mn-lt"/>
              </a:rPr>
            </a:br>
            <a:br>
              <a:rPr lang="en-US" altLang="ko-KR" sz="1800" dirty="0">
                <a:latin typeface="+mn-lt"/>
              </a:rPr>
            </a:br>
            <a:br>
              <a:rPr lang="en-US" altLang="ko-KR" sz="1800" dirty="0">
                <a:latin typeface="+mn-lt"/>
              </a:rPr>
            </a:br>
            <a:r>
              <a:rPr lang="ko-KR" altLang="en-US" sz="1800" dirty="0">
                <a:latin typeface="+mn-lt"/>
              </a:rPr>
              <a:t>‘</a:t>
            </a:r>
            <a:r>
              <a:rPr lang="en-US" altLang="ko-KR" sz="1800" dirty="0">
                <a:latin typeface="+mn-lt"/>
              </a:rPr>
              <a:t>d’</a:t>
            </a:r>
            <a:r>
              <a:rPr lang="ko-KR" altLang="en-US" sz="1800" dirty="0">
                <a:latin typeface="+mn-lt"/>
              </a:rPr>
              <a:t>값을 알면</a:t>
            </a:r>
            <a:r>
              <a:rPr lang="en-US" altLang="ko-KR" sz="1800" dirty="0">
                <a:latin typeface="+mn-lt"/>
              </a:rPr>
              <a:t>, </a:t>
            </a:r>
            <a:r>
              <a:rPr lang="ko-KR" altLang="en-US" sz="1800" dirty="0">
                <a:latin typeface="+mn-lt"/>
              </a:rPr>
              <a:t>복호화 함수                         를 계산해서 암호화된 메시지를 풀 수 있다</a:t>
            </a:r>
            <a:r>
              <a:rPr lang="en-US" altLang="ko-KR" sz="1800" dirty="0">
                <a:latin typeface="+mn-lt"/>
              </a:rPr>
              <a:t>.</a:t>
            </a:r>
            <a:br>
              <a:rPr lang="en-US" altLang="ko-KR" sz="2400" dirty="0">
                <a:latin typeface="+mn-lt"/>
              </a:rPr>
            </a:br>
            <a:endParaRPr lang="ko-KR" altLang="en-US" sz="2400" dirty="0">
              <a:latin typeface="+mn-lt"/>
            </a:endParaRPr>
          </a:p>
        </p:txBody>
      </p:sp>
      <p:sp>
        <p:nvSpPr>
          <p:cNvPr id="12" name="부제목 11">
            <a:extLst>
              <a:ext uri="{FF2B5EF4-FFF2-40B4-BE49-F238E27FC236}">
                <a16:creationId xmlns:a16="http://schemas.microsoft.com/office/drawing/2014/main" id="{3028E763-BFC5-4672-9835-08D10DD0E4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14348" y="3821207"/>
            <a:ext cx="6579805" cy="1752600"/>
          </a:xfrm>
        </p:spPr>
        <p:txBody>
          <a:bodyPr>
            <a:normAutofit/>
          </a:bodyPr>
          <a:lstStyle/>
          <a:p>
            <a:pPr algn="l"/>
            <a:r>
              <a:rPr lang="ko-KR" altLang="en-US" sz="1900" b="1" dirty="0">
                <a:solidFill>
                  <a:srgbClr val="0070C0"/>
                </a:solidFill>
              </a:rPr>
              <a:t>문제</a:t>
            </a:r>
            <a:r>
              <a:rPr lang="en-US" altLang="ko-KR" sz="1800" dirty="0">
                <a:solidFill>
                  <a:schemeClr val="tx1"/>
                </a:solidFill>
              </a:rPr>
              <a:t>: ‘mod </a:t>
            </a:r>
            <a:r>
              <a:rPr lang="ko-KR" altLang="en-US" sz="1800" dirty="0">
                <a:solidFill>
                  <a:schemeClr val="tx1"/>
                </a:solidFill>
              </a:rPr>
              <a:t>연산은 어렵다</a:t>
            </a:r>
            <a:r>
              <a:rPr lang="en-US" altLang="ko-KR" sz="1800" dirty="0">
                <a:solidFill>
                  <a:schemeClr val="tx1"/>
                </a:solidFill>
              </a:rPr>
              <a:t>.’ </a:t>
            </a:r>
            <a:r>
              <a:rPr lang="ko-KR" altLang="en-US" sz="1800" dirty="0">
                <a:solidFill>
                  <a:schemeClr val="tx1"/>
                </a:solidFill>
              </a:rPr>
              <a:t>혹은 ‘오래 걸린다</a:t>
            </a:r>
            <a:r>
              <a:rPr lang="en-US" altLang="ko-KR" sz="1800" dirty="0">
                <a:solidFill>
                  <a:schemeClr val="tx1"/>
                </a:solidFill>
              </a:rPr>
              <a:t>.’</a:t>
            </a:r>
          </a:p>
          <a:p>
            <a:pPr algn="l"/>
            <a:endParaRPr lang="en-US" altLang="ko-KR" sz="1800" dirty="0">
              <a:solidFill>
                <a:schemeClr val="tx1"/>
              </a:solidFill>
            </a:endParaRPr>
          </a:p>
          <a:p>
            <a:pPr algn="l"/>
            <a:endParaRPr lang="en-US" altLang="ko-KR" sz="1800" dirty="0">
              <a:solidFill>
                <a:schemeClr val="tx1"/>
              </a:solidFill>
            </a:endParaRPr>
          </a:p>
          <a:p>
            <a:pPr algn="l"/>
            <a:r>
              <a:rPr lang="en-US" altLang="ko-KR" sz="1800" dirty="0">
                <a:solidFill>
                  <a:srgbClr val="0070C0"/>
                </a:solidFill>
              </a:rPr>
              <a:t> </a:t>
            </a:r>
            <a:r>
              <a:rPr lang="en-US" altLang="ko-KR" sz="1800" dirty="0">
                <a:solidFill>
                  <a:schemeClr val="tx1"/>
                </a:solidFill>
              </a:rPr>
              <a:t>‘square – and – multiply exponentiation’</a:t>
            </a:r>
            <a:r>
              <a:rPr lang="ko-KR" altLang="en-US" sz="1800" dirty="0">
                <a:solidFill>
                  <a:schemeClr val="tx1"/>
                </a:solidFill>
              </a:rPr>
              <a:t>알고리즘을 사용하여 </a:t>
            </a:r>
            <a:r>
              <a:rPr lang="en-US" altLang="ko-KR" sz="1800" dirty="0">
                <a:solidFill>
                  <a:schemeClr val="tx1"/>
                </a:solidFill>
              </a:rPr>
              <a:t>mod </a:t>
            </a:r>
            <a:r>
              <a:rPr lang="ko-KR" altLang="en-US" sz="1800" dirty="0">
                <a:solidFill>
                  <a:schemeClr val="tx1"/>
                </a:solidFill>
              </a:rPr>
              <a:t>연산을 빠르게 한다</a:t>
            </a:r>
            <a:r>
              <a:rPr lang="en-US" altLang="ko-KR" sz="1800" b="1" dirty="0">
                <a:solidFill>
                  <a:schemeClr val="tx1"/>
                </a:solidFill>
              </a:rPr>
              <a:t>.</a:t>
            </a:r>
            <a:endParaRPr lang="ko-KR" altLang="en-US" sz="1800" b="1" dirty="0">
              <a:solidFill>
                <a:schemeClr val="tx1"/>
              </a:solidFill>
            </a:endParaRPr>
          </a:p>
        </p:txBody>
      </p:sp>
      <p:pic>
        <p:nvPicPr>
          <p:cNvPr id="15" name="그래픽 14" descr="남자">
            <a:extLst>
              <a:ext uri="{FF2B5EF4-FFF2-40B4-BE49-F238E27FC236}">
                <a16:creationId xmlns:a16="http://schemas.microsoft.com/office/drawing/2014/main" id="{CE219E4F-7D15-47E7-93DF-61D9638B16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9424" y="1578642"/>
            <a:ext cx="914400" cy="9144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62D20383-08A3-4537-A091-F7B45ADCD4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2577881"/>
            <a:ext cx="1838325" cy="409575"/>
          </a:xfrm>
          <a:prstGeom prst="rect">
            <a:avLst/>
          </a:prstGeom>
        </p:spPr>
      </p:pic>
      <p:sp>
        <p:nvSpPr>
          <p:cNvPr id="17" name="화살표: 아래쪽 16">
            <a:extLst>
              <a:ext uri="{FF2B5EF4-FFF2-40B4-BE49-F238E27FC236}">
                <a16:creationId xmlns:a16="http://schemas.microsoft.com/office/drawing/2014/main" id="{76D01EA7-D658-40D2-9B82-08902999B34F}"/>
              </a:ext>
            </a:extLst>
          </p:cNvPr>
          <p:cNvSpPr/>
          <p:nvPr/>
        </p:nvSpPr>
        <p:spPr>
          <a:xfrm>
            <a:off x="4004927" y="2187504"/>
            <a:ext cx="279041" cy="36018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71FD9C-C032-4C5D-946C-2C237C47467C}"/>
              </a:ext>
            </a:extLst>
          </p:cNvPr>
          <p:cNvSpPr txBox="1"/>
          <p:nvPr/>
        </p:nvSpPr>
        <p:spPr>
          <a:xfrm>
            <a:off x="260485" y="1053748"/>
            <a:ext cx="45998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0070C0"/>
                </a:solidFill>
              </a:rPr>
              <a:t> </a:t>
            </a:r>
            <a:r>
              <a:rPr lang="en-US" altLang="ko-KR" sz="2400" b="1" dirty="0" err="1">
                <a:solidFill>
                  <a:srgbClr val="002060"/>
                </a:solidFill>
              </a:rPr>
              <a:t>GnuPG</a:t>
            </a:r>
            <a:r>
              <a:rPr lang="ko-KR" altLang="en-US" sz="2400" b="1" dirty="0">
                <a:solidFill>
                  <a:srgbClr val="002060"/>
                </a:solidFill>
              </a:rPr>
              <a:t>의 암호 계산 방식</a:t>
            </a:r>
          </a:p>
        </p:txBody>
      </p:sp>
      <p:sp>
        <p:nvSpPr>
          <p:cNvPr id="20" name="화살표: 아래쪽 19">
            <a:extLst>
              <a:ext uri="{FF2B5EF4-FFF2-40B4-BE49-F238E27FC236}">
                <a16:creationId xmlns:a16="http://schemas.microsoft.com/office/drawing/2014/main" id="{E9695FE3-65CF-46DC-AB7F-A170C1135CF0}"/>
              </a:ext>
            </a:extLst>
          </p:cNvPr>
          <p:cNvSpPr/>
          <p:nvPr/>
        </p:nvSpPr>
        <p:spPr>
          <a:xfrm>
            <a:off x="4067944" y="3284984"/>
            <a:ext cx="288032" cy="37254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화살표: 아래쪽 20">
            <a:extLst>
              <a:ext uri="{FF2B5EF4-FFF2-40B4-BE49-F238E27FC236}">
                <a16:creationId xmlns:a16="http://schemas.microsoft.com/office/drawing/2014/main" id="{D57A58C8-421C-46A1-91BC-925B02A9ECC8}"/>
              </a:ext>
            </a:extLst>
          </p:cNvPr>
          <p:cNvSpPr/>
          <p:nvPr/>
        </p:nvSpPr>
        <p:spPr>
          <a:xfrm>
            <a:off x="4057278" y="4372998"/>
            <a:ext cx="288032" cy="37254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2566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7099" y="3108"/>
            <a:ext cx="9144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각 삼각형 5"/>
          <p:cNvSpPr/>
          <p:nvPr/>
        </p:nvSpPr>
        <p:spPr>
          <a:xfrm rot="5400000">
            <a:off x="-842048" y="823265"/>
            <a:ext cx="2214320" cy="548881"/>
          </a:xfrm>
          <a:prstGeom prst="rt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-18582" y="-27384"/>
            <a:ext cx="5581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b="1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2</a:t>
            </a:r>
            <a:endParaRPr lang="ko-KR" altLang="en-US" sz="4800" b="1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6B1E7F8-E469-49D9-B579-0F1F26E670C4}"/>
              </a:ext>
            </a:extLst>
          </p:cNvPr>
          <p:cNvSpPr txBox="1"/>
          <p:nvPr/>
        </p:nvSpPr>
        <p:spPr>
          <a:xfrm>
            <a:off x="4007498" y="2747865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8" name="제목 7">
            <a:extLst>
              <a:ext uri="{FF2B5EF4-FFF2-40B4-BE49-F238E27FC236}">
                <a16:creationId xmlns:a16="http://schemas.microsoft.com/office/drawing/2014/main" id="{9A226DE5-84BA-48C8-90ED-5342300425B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부제목 8">
            <a:extLst>
              <a:ext uri="{FF2B5EF4-FFF2-40B4-BE49-F238E27FC236}">
                <a16:creationId xmlns:a16="http://schemas.microsoft.com/office/drawing/2014/main" id="{7784D1E2-09C5-4DD1-BCC9-F57C1DE6A89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525498F-0F4B-4092-85C2-C54FCC2FB113}"/>
              </a:ext>
            </a:extLst>
          </p:cNvPr>
          <p:cNvSpPr txBox="1"/>
          <p:nvPr/>
        </p:nvSpPr>
        <p:spPr>
          <a:xfrm>
            <a:off x="-1188640" y="130751"/>
            <a:ext cx="110892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ea typeface="08서울남산체 M" panose="02020603020101020101" pitchFamily="18" charset="-127"/>
              </a:rPr>
              <a:t>CRT – RSA</a:t>
            </a:r>
            <a:r>
              <a:rPr lang="ko-KR" altLang="en-US" sz="2800" b="1" dirty="0">
                <a:ea typeface="08서울남산체 M" panose="02020603020101020101" pitchFamily="18" charset="-127"/>
              </a:rPr>
              <a:t>방식으로 암호화된 메시지 해독하기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F41217A-ADE7-4CC2-B75E-9753D9DB4D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1" y="869633"/>
            <a:ext cx="7558607" cy="5689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9713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-1297160" y="115410"/>
            <a:ext cx="61926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latin typeface="+mj-lt"/>
                <a:ea typeface="08서울남산체 M" panose="02020603020101020101" pitchFamily="18" charset="-127"/>
              </a:rPr>
              <a:t>cache</a:t>
            </a:r>
            <a:r>
              <a:rPr lang="ko-KR" altLang="en-US" sz="2800" b="1" dirty="0">
                <a:latin typeface="+mj-lt"/>
                <a:ea typeface="08서울남산체 M" panose="02020603020101020101" pitchFamily="18" charset="-127"/>
              </a:rPr>
              <a:t>의 구조</a:t>
            </a:r>
          </a:p>
        </p:txBody>
      </p:sp>
      <p:sp>
        <p:nvSpPr>
          <p:cNvPr id="6" name="직각 삼각형 5"/>
          <p:cNvSpPr/>
          <p:nvPr/>
        </p:nvSpPr>
        <p:spPr>
          <a:xfrm rot="5400000">
            <a:off x="-842048" y="823265"/>
            <a:ext cx="2214320" cy="548881"/>
          </a:xfrm>
          <a:prstGeom prst="rt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-18582" y="-27384"/>
            <a:ext cx="5581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b="1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1</a:t>
            </a:r>
            <a:endParaRPr lang="ko-KR" altLang="en-US" sz="4800" b="1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6B1E7F8-E469-49D9-B579-0F1F26E670C4}"/>
              </a:ext>
            </a:extLst>
          </p:cNvPr>
          <p:cNvSpPr txBox="1"/>
          <p:nvPr/>
        </p:nvSpPr>
        <p:spPr>
          <a:xfrm>
            <a:off x="4007498" y="2747865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B9419EC-4C2D-4811-8917-9BE003545889}"/>
              </a:ext>
            </a:extLst>
          </p:cNvPr>
          <p:cNvSpPr txBox="1"/>
          <p:nvPr/>
        </p:nvSpPr>
        <p:spPr>
          <a:xfrm>
            <a:off x="1691680" y="5373216"/>
            <a:ext cx="5472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</a:rPr>
              <a:t>fdsfsdfdsfsd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EC7B01C-9428-401A-A49B-CB2EF188D6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6512" y="830997"/>
            <a:ext cx="9180512" cy="6036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3262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7099" y="3108"/>
            <a:ext cx="9144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각 삼각형 5"/>
          <p:cNvSpPr/>
          <p:nvPr/>
        </p:nvSpPr>
        <p:spPr>
          <a:xfrm rot="5400000">
            <a:off x="-842048" y="823265"/>
            <a:ext cx="2214320" cy="548881"/>
          </a:xfrm>
          <a:prstGeom prst="rt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-18582" y="-27384"/>
            <a:ext cx="5581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b="1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2</a:t>
            </a:r>
            <a:endParaRPr lang="ko-KR" altLang="en-US" sz="4800" b="1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6B1E7F8-E469-49D9-B579-0F1F26E670C4}"/>
              </a:ext>
            </a:extLst>
          </p:cNvPr>
          <p:cNvSpPr txBox="1"/>
          <p:nvPr/>
        </p:nvSpPr>
        <p:spPr>
          <a:xfrm>
            <a:off x="4007498" y="2747865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9" name="부제목 8">
            <a:extLst>
              <a:ext uri="{FF2B5EF4-FFF2-40B4-BE49-F238E27FC236}">
                <a16:creationId xmlns:a16="http://schemas.microsoft.com/office/drawing/2014/main" id="{7784D1E2-09C5-4DD1-BCC9-F57C1DE6A89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525498F-0F4B-4092-85C2-C54FCC2FB113}"/>
              </a:ext>
            </a:extLst>
          </p:cNvPr>
          <p:cNvSpPr txBox="1"/>
          <p:nvPr/>
        </p:nvSpPr>
        <p:spPr>
          <a:xfrm>
            <a:off x="-1188640" y="130751"/>
            <a:ext cx="110892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ea typeface="08서울남산체 M" panose="02020603020101020101" pitchFamily="18" charset="-127"/>
              </a:rPr>
              <a:t>CRT – RSA</a:t>
            </a:r>
            <a:r>
              <a:rPr lang="ko-KR" altLang="en-US" sz="2800" b="1" dirty="0">
                <a:ea typeface="08서울남산체 M" panose="02020603020101020101" pitchFamily="18" charset="-127"/>
              </a:rPr>
              <a:t>방식으로 암호화된 메시지 해독하기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7DD4AF6-39D1-4048-889D-E0907BFE26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253" y="608111"/>
            <a:ext cx="6591639" cy="6279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7427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7099" y="3108"/>
            <a:ext cx="9144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각 삼각형 5"/>
          <p:cNvSpPr/>
          <p:nvPr/>
        </p:nvSpPr>
        <p:spPr>
          <a:xfrm rot="5400000">
            <a:off x="-842048" y="823265"/>
            <a:ext cx="2214320" cy="548881"/>
          </a:xfrm>
          <a:prstGeom prst="rt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-18582" y="-27384"/>
            <a:ext cx="5581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b="1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2</a:t>
            </a:r>
            <a:endParaRPr lang="ko-KR" altLang="en-US" sz="4800" b="1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6B1E7F8-E469-49D9-B579-0F1F26E670C4}"/>
              </a:ext>
            </a:extLst>
          </p:cNvPr>
          <p:cNvSpPr txBox="1"/>
          <p:nvPr/>
        </p:nvSpPr>
        <p:spPr>
          <a:xfrm>
            <a:off x="4007498" y="2747865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9" name="부제목 8">
            <a:extLst>
              <a:ext uri="{FF2B5EF4-FFF2-40B4-BE49-F238E27FC236}">
                <a16:creationId xmlns:a16="http://schemas.microsoft.com/office/drawing/2014/main" id="{7784D1E2-09C5-4DD1-BCC9-F57C1DE6A89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525498F-0F4B-4092-85C2-C54FCC2FB113}"/>
              </a:ext>
            </a:extLst>
          </p:cNvPr>
          <p:cNvSpPr txBox="1"/>
          <p:nvPr/>
        </p:nvSpPr>
        <p:spPr>
          <a:xfrm>
            <a:off x="-1188640" y="130751"/>
            <a:ext cx="110892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ea typeface="08서울남산체 M" panose="02020603020101020101" pitchFamily="18" charset="-127"/>
              </a:rPr>
              <a:t>CRT – RSA</a:t>
            </a:r>
            <a:r>
              <a:rPr lang="ko-KR" altLang="en-US" sz="2800" b="1" dirty="0">
                <a:ea typeface="08서울남산체 M" panose="02020603020101020101" pitchFamily="18" charset="-127"/>
              </a:rPr>
              <a:t>방식으로 암호화된 메시지 해독하기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7458AB9-2388-4319-BD61-9E499F5C2A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820093"/>
            <a:ext cx="6984776" cy="5575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784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7099" y="3108"/>
            <a:ext cx="9144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각 삼각형 5"/>
          <p:cNvSpPr/>
          <p:nvPr/>
        </p:nvSpPr>
        <p:spPr>
          <a:xfrm rot="5400000">
            <a:off x="-842048" y="823265"/>
            <a:ext cx="2214320" cy="548881"/>
          </a:xfrm>
          <a:prstGeom prst="rt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-18582" y="-27384"/>
            <a:ext cx="5581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b="1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2</a:t>
            </a:r>
            <a:endParaRPr lang="ko-KR" altLang="en-US" sz="4800" b="1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6B1E7F8-E469-49D9-B579-0F1F26E670C4}"/>
              </a:ext>
            </a:extLst>
          </p:cNvPr>
          <p:cNvSpPr txBox="1"/>
          <p:nvPr/>
        </p:nvSpPr>
        <p:spPr>
          <a:xfrm>
            <a:off x="4007498" y="2747865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525498F-0F4B-4092-85C2-C54FCC2FB113}"/>
              </a:ext>
            </a:extLst>
          </p:cNvPr>
          <p:cNvSpPr txBox="1"/>
          <p:nvPr/>
        </p:nvSpPr>
        <p:spPr>
          <a:xfrm>
            <a:off x="-1188640" y="130751"/>
            <a:ext cx="110892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ea typeface="08서울남산체 M" panose="02020603020101020101" pitchFamily="18" charset="-127"/>
              </a:rPr>
              <a:t>CRT – RSA</a:t>
            </a:r>
            <a:r>
              <a:rPr lang="ko-KR" altLang="en-US" sz="2800" b="1" dirty="0">
                <a:ea typeface="08서울남산체 M" panose="02020603020101020101" pitchFamily="18" charset="-127"/>
              </a:rPr>
              <a:t>방식으로 암호화된 메시지 해독하기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AB1B2EB-C9E5-44B5-9A1E-798A6C4787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5713" y="719346"/>
            <a:ext cx="5992574" cy="6076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2689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65562" y="126504"/>
            <a:ext cx="30604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ea typeface="08서울남산체 M" panose="02020603020101020101" pitchFamily="18" charset="-127"/>
              </a:rPr>
              <a:t>정확도</a:t>
            </a:r>
            <a:r>
              <a:rPr lang="en-US" altLang="ko-KR" sz="2800" b="1" dirty="0">
                <a:ea typeface="08서울남산체 M" panose="02020603020101020101" pitchFamily="18" charset="-127"/>
              </a:rPr>
              <a:t>&amp; </a:t>
            </a:r>
            <a:r>
              <a:rPr lang="ko-KR" altLang="en-US" sz="2800" b="1" dirty="0">
                <a:ea typeface="08서울남산체 M" panose="02020603020101020101" pitchFamily="18" charset="-127"/>
              </a:rPr>
              <a:t>결론</a:t>
            </a:r>
          </a:p>
        </p:txBody>
      </p:sp>
      <p:sp>
        <p:nvSpPr>
          <p:cNvPr id="6" name="직각 삼각형 5"/>
          <p:cNvSpPr/>
          <p:nvPr/>
        </p:nvSpPr>
        <p:spPr>
          <a:xfrm rot="5400000">
            <a:off x="-842048" y="823265"/>
            <a:ext cx="2214320" cy="548881"/>
          </a:xfrm>
          <a:prstGeom prst="rt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-18582" y="-27384"/>
            <a:ext cx="5581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b="1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3</a:t>
            </a:r>
            <a:endParaRPr lang="ko-KR" altLang="en-US" sz="4800" b="1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6B1E7F8-E469-49D9-B579-0F1F26E670C4}"/>
              </a:ext>
            </a:extLst>
          </p:cNvPr>
          <p:cNvSpPr txBox="1"/>
          <p:nvPr/>
        </p:nvSpPr>
        <p:spPr>
          <a:xfrm>
            <a:off x="4007498" y="2747865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868894-547D-4E01-B94C-3A4D0EF43A08}"/>
              </a:ext>
            </a:extLst>
          </p:cNvPr>
          <p:cNvSpPr txBox="1"/>
          <p:nvPr/>
        </p:nvSpPr>
        <p:spPr>
          <a:xfrm>
            <a:off x="548806" y="1988840"/>
            <a:ext cx="7560840" cy="5486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b="1" dirty="0"/>
              <a:t>결론</a:t>
            </a:r>
            <a:r>
              <a:rPr lang="en-US" altLang="ko-KR" dirty="0"/>
              <a:t>. </a:t>
            </a:r>
            <a:r>
              <a:rPr lang="ko-KR" altLang="en-US" dirty="0"/>
              <a:t>안전하지 않은 하드웨어에서 실행되는 안전한 소프트웨어는 결론적으로 안전하지 못한 결과를 낼 수 있다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(=&gt; </a:t>
            </a:r>
            <a:r>
              <a:rPr lang="ko-KR" altLang="en-US" dirty="0"/>
              <a:t>소프트웨어적으로 안전하게 설계하였다 하더라도</a:t>
            </a:r>
            <a:r>
              <a:rPr lang="en-US" altLang="ko-KR" dirty="0"/>
              <a:t>(bug</a:t>
            </a:r>
            <a:r>
              <a:rPr lang="ko-KR" altLang="en-US" dirty="0"/>
              <a:t>가 없다 하더라도</a:t>
            </a:r>
            <a:r>
              <a:rPr lang="en-US" altLang="ko-KR" dirty="0"/>
              <a:t>) </a:t>
            </a:r>
            <a:r>
              <a:rPr lang="ko-KR" altLang="en-US" dirty="0" err="1"/>
              <a:t>하드웨어적인</a:t>
            </a:r>
            <a:r>
              <a:rPr lang="ko-KR" altLang="en-US" dirty="0"/>
              <a:t> 문제점은 의도치 않은 결과를 초래할 수 있다</a:t>
            </a:r>
            <a:r>
              <a:rPr lang="en-US" altLang="ko-KR" dirty="0"/>
              <a:t>.)</a:t>
            </a:r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ex) cache system</a:t>
            </a:r>
            <a:r>
              <a:rPr lang="ko-KR" altLang="en-US" sz="1400" dirty="0"/>
              <a:t>은 일반적으로 설계 되었지만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1) spy</a:t>
            </a:r>
            <a:r>
              <a:rPr lang="ko-KR" altLang="en-US" sz="1400" dirty="0"/>
              <a:t>가 </a:t>
            </a:r>
            <a:r>
              <a:rPr lang="en-US" altLang="ko-KR" sz="1400" dirty="0"/>
              <a:t>cache</a:t>
            </a:r>
            <a:r>
              <a:rPr lang="ko-KR" altLang="en-US" sz="1400" dirty="0"/>
              <a:t>를 조작할 수 있다</a:t>
            </a:r>
            <a:r>
              <a:rPr lang="en-US" altLang="ko-KR" sz="1400" dirty="0"/>
              <a:t>.( core</a:t>
            </a:r>
            <a:r>
              <a:rPr lang="ko-KR" altLang="en-US" sz="1400" dirty="0"/>
              <a:t>와 </a:t>
            </a:r>
            <a:r>
              <a:rPr lang="en-US" altLang="ko-KR" sz="1400" dirty="0"/>
              <a:t>trust zone </a:t>
            </a:r>
            <a:r>
              <a:rPr lang="ko-KR" altLang="en-US" sz="1400" dirty="0"/>
              <a:t>사이의 공유 </a:t>
            </a:r>
            <a:r>
              <a:rPr lang="en-US" altLang="ko-KR" sz="1400" dirty="0"/>
              <a:t>L3</a:t>
            </a:r>
            <a:r>
              <a:rPr lang="ko-KR" altLang="en-US" sz="1400" dirty="0"/>
              <a:t>의 특성 </a:t>
            </a:r>
            <a:r>
              <a:rPr lang="en-US" altLang="ko-KR" sz="1400" dirty="0"/>
              <a:t>+ inclusive cache hierarchy)</a:t>
            </a:r>
          </a:p>
          <a:p>
            <a:pPr>
              <a:lnSpc>
                <a:spcPct val="150000"/>
              </a:lnSpc>
            </a:pP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2) cache </a:t>
            </a:r>
            <a:r>
              <a:rPr lang="ko-KR" altLang="en-US" sz="1400" dirty="0"/>
              <a:t>상태는 </a:t>
            </a:r>
            <a:r>
              <a:rPr lang="en-US" altLang="ko-KR" sz="1400" dirty="0"/>
              <a:t>queried</a:t>
            </a:r>
            <a:r>
              <a:rPr lang="ko-KR" altLang="en-US" sz="1400" dirty="0"/>
              <a:t>가 가능하고 많은 의미 있는 정보를 제공할 수 있다</a:t>
            </a:r>
            <a:r>
              <a:rPr lang="en-US" altLang="ko-KR" sz="1400" dirty="0"/>
              <a:t>.(</a:t>
            </a:r>
            <a:r>
              <a:rPr lang="ko-KR" altLang="en-US" sz="1400" dirty="0"/>
              <a:t>타이밍 공격</a:t>
            </a:r>
            <a:r>
              <a:rPr lang="en-US" altLang="ko-KR" sz="1400" dirty="0"/>
              <a:t>, </a:t>
            </a:r>
            <a:r>
              <a:rPr lang="ko-KR" altLang="en-US" sz="1400" dirty="0"/>
              <a:t>공유 </a:t>
            </a:r>
            <a:r>
              <a:rPr lang="en-US" altLang="ko-KR" sz="1400" dirty="0"/>
              <a:t>L3, N-way set associative cache, complex addressing function for L3 that application access to sets.)</a:t>
            </a: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A04D39-1FB9-4E09-8068-90B3377E0F2C}"/>
              </a:ext>
            </a:extLst>
          </p:cNvPr>
          <p:cNvSpPr txBox="1"/>
          <p:nvPr/>
        </p:nvSpPr>
        <p:spPr>
          <a:xfrm>
            <a:off x="548806" y="1013841"/>
            <a:ext cx="7848872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/>
              <a:t>정확도</a:t>
            </a:r>
            <a:r>
              <a:rPr lang="en-US" altLang="ko-KR" b="1" dirty="0"/>
              <a:t>.</a:t>
            </a:r>
            <a:r>
              <a:rPr lang="en-US" altLang="ko-KR" dirty="0"/>
              <a:t> </a:t>
            </a:r>
            <a:r>
              <a:rPr lang="ko-KR" altLang="en-US" dirty="0"/>
              <a:t>동일한 </a:t>
            </a:r>
            <a:r>
              <a:rPr lang="en-US" altLang="ko-KR" dirty="0"/>
              <a:t>OS </a:t>
            </a:r>
            <a:r>
              <a:rPr lang="ko-KR" altLang="en-US" dirty="0"/>
              <a:t>시나리오에서는 평균 </a:t>
            </a:r>
            <a:r>
              <a:rPr lang="en-US" altLang="ko-KR" dirty="0"/>
              <a:t>98% </a:t>
            </a:r>
            <a:r>
              <a:rPr lang="ko-KR" altLang="en-US" dirty="0"/>
              <a:t>의 개인 키 비트를 추출하였으며</a:t>
            </a:r>
            <a:r>
              <a:rPr lang="en-US" altLang="ko-KR" dirty="0"/>
              <a:t>, VM </a:t>
            </a:r>
            <a:r>
              <a:rPr lang="ko-KR" altLang="en-US" dirty="0"/>
              <a:t>시나리오에서는 평균 </a:t>
            </a:r>
            <a:r>
              <a:rPr lang="en-US" altLang="ko-KR" dirty="0"/>
              <a:t>96.7%</a:t>
            </a:r>
            <a:r>
              <a:rPr lang="ko-KR" altLang="en-US" dirty="0"/>
              <a:t>의 비트를 추출하였다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630975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  <a:p>
            <a:pPr algn="ctr"/>
            <a:endParaRPr lang="en-US" altLang="ko-KR" dirty="0"/>
          </a:p>
        </p:txBody>
      </p:sp>
      <p:sp>
        <p:nvSpPr>
          <p:cNvPr id="5" name="TextBox 4"/>
          <p:cNvSpPr txBox="1"/>
          <p:nvPr/>
        </p:nvSpPr>
        <p:spPr>
          <a:xfrm>
            <a:off x="1439508" y="2924944"/>
            <a:ext cx="62646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>
                <a:latin typeface="+mj-lt"/>
                <a:ea typeface="08서울남산체 M" panose="02020603020101020101" pitchFamily="18" charset="-127"/>
              </a:rPr>
              <a:t>THANK YOU</a:t>
            </a:r>
            <a:endParaRPr lang="ko-KR" altLang="en-US" sz="4400" dirty="0">
              <a:latin typeface="+mj-lt"/>
              <a:ea typeface="08서울남산체 M" panose="02020603020101020101" pitchFamily="18" charset="-127"/>
            </a:endParaRPr>
          </a:p>
        </p:txBody>
      </p:sp>
      <p:sp>
        <p:nvSpPr>
          <p:cNvPr id="6" name="직각 삼각형 5"/>
          <p:cNvSpPr/>
          <p:nvPr/>
        </p:nvSpPr>
        <p:spPr>
          <a:xfrm rot="5400000">
            <a:off x="-842048" y="823265"/>
            <a:ext cx="2214320" cy="548881"/>
          </a:xfrm>
          <a:prstGeom prst="rt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각 삼각형 9"/>
          <p:cNvSpPr/>
          <p:nvPr/>
        </p:nvSpPr>
        <p:spPr>
          <a:xfrm rot="16200000">
            <a:off x="7731123" y="5445124"/>
            <a:ext cx="2276873" cy="548881"/>
          </a:xfrm>
          <a:prstGeom prst="rt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1/2 액자 2"/>
          <p:cNvSpPr/>
          <p:nvPr/>
        </p:nvSpPr>
        <p:spPr>
          <a:xfrm>
            <a:off x="2492733" y="2864080"/>
            <a:ext cx="432048" cy="396103"/>
          </a:xfrm>
          <a:prstGeom prst="halfFrame">
            <a:avLst>
              <a:gd name="adj1" fmla="val 9679"/>
              <a:gd name="adj2" fmla="val 1092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1/2 액자 13"/>
          <p:cNvSpPr/>
          <p:nvPr/>
        </p:nvSpPr>
        <p:spPr>
          <a:xfrm rot="10800000">
            <a:off x="6192036" y="3334142"/>
            <a:ext cx="432048" cy="396103"/>
          </a:xfrm>
          <a:prstGeom prst="halfFrame">
            <a:avLst>
              <a:gd name="adj1" fmla="val 9679"/>
              <a:gd name="adj2" fmla="val 1092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1" name="직선 연결선 10"/>
          <p:cNvCxnSpPr>
            <a:stCxn id="6" idx="0"/>
          </p:cNvCxnSpPr>
          <p:nvPr/>
        </p:nvCxnSpPr>
        <p:spPr>
          <a:xfrm>
            <a:off x="539553" y="-9455"/>
            <a:ext cx="1953180" cy="2873535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6615119" y="3730245"/>
            <a:ext cx="1971035" cy="3127757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69566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9080" y="126504"/>
            <a:ext cx="84968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+mj-lt"/>
                <a:ea typeface="08서울남산체 M" panose="02020603020101020101" pitchFamily="18" charset="-127"/>
              </a:rPr>
              <a:t>Intel i5 processor </a:t>
            </a:r>
            <a:r>
              <a:rPr lang="ko-KR" altLang="en-US" sz="2400" dirty="0">
                <a:solidFill>
                  <a:schemeClr val="bg1"/>
                </a:solidFill>
                <a:latin typeface="+mj-lt"/>
                <a:ea typeface="08서울남산체 M" panose="02020603020101020101" pitchFamily="18" charset="-127"/>
              </a:rPr>
              <a:t>구조 </a:t>
            </a:r>
            <a:r>
              <a:rPr lang="en-US" altLang="ko-KR" sz="2400" dirty="0">
                <a:solidFill>
                  <a:schemeClr val="bg1"/>
                </a:solidFill>
                <a:latin typeface="+mj-lt"/>
                <a:ea typeface="08서울남산체 M" panose="02020603020101020101" pitchFamily="18" charset="-127"/>
              </a:rPr>
              <a:t>– sharing page memory</a:t>
            </a:r>
            <a:r>
              <a:rPr lang="ko-KR" altLang="en-US" sz="2400" dirty="0">
                <a:solidFill>
                  <a:schemeClr val="bg1"/>
                </a:solidFill>
                <a:latin typeface="+mj-lt"/>
                <a:ea typeface="08서울남산체 M" panose="02020603020101020101" pitchFamily="18" charset="-127"/>
              </a:rPr>
              <a:t> 관점 </a:t>
            </a:r>
            <a:r>
              <a:rPr lang="en-US" altLang="ko-KR" sz="2400" dirty="0">
                <a:solidFill>
                  <a:schemeClr val="bg1"/>
                </a:solidFill>
                <a:latin typeface="+mj-lt"/>
                <a:ea typeface="08서울남산체 M" panose="02020603020101020101" pitchFamily="18" charset="-127"/>
              </a:rPr>
              <a:t> </a:t>
            </a:r>
            <a:endParaRPr lang="ko-KR" altLang="en-US" sz="2400" dirty="0">
              <a:solidFill>
                <a:schemeClr val="bg1"/>
              </a:solidFill>
              <a:latin typeface="+mj-lt"/>
              <a:ea typeface="08서울남산체 M" panose="02020603020101020101" pitchFamily="18" charset="-127"/>
            </a:endParaRPr>
          </a:p>
        </p:txBody>
      </p:sp>
      <p:sp>
        <p:nvSpPr>
          <p:cNvPr id="6" name="직각 삼각형 5"/>
          <p:cNvSpPr/>
          <p:nvPr/>
        </p:nvSpPr>
        <p:spPr>
          <a:xfrm rot="5400000">
            <a:off x="-842048" y="823265"/>
            <a:ext cx="2214320" cy="548881"/>
          </a:xfrm>
          <a:prstGeom prst="rt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-18582" y="-27384"/>
            <a:ext cx="5581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b="1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1</a:t>
            </a:r>
            <a:endParaRPr lang="ko-KR" altLang="en-US" sz="4800" b="1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6B1E7F8-E469-49D9-B579-0F1F26E670C4}"/>
              </a:ext>
            </a:extLst>
          </p:cNvPr>
          <p:cNvSpPr txBox="1"/>
          <p:nvPr/>
        </p:nvSpPr>
        <p:spPr>
          <a:xfrm>
            <a:off x="4007498" y="2747865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B338090-6FBF-4CEB-ADDF-643CEB09CFEA}"/>
              </a:ext>
            </a:extLst>
          </p:cNvPr>
          <p:cNvSpPr txBox="1"/>
          <p:nvPr/>
        </p:nvSpPr>
        <p:spPr>
          <a:xfrm>
            <a:off x="539552" y="5385081"/>
            <a:ext cx="69847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● L3</a:t>
            </a:r>
            <a:r>
              <a:rPr lang="ko-KR" altLang="en-US" dirty="0">
                <a:solidFill>
                  <a:schemeClr val="bg1"/>
                </a:solidFill>
              </a:rPr>
              <a:t>은 모든 사용자와 권한 수준에서 전역으로 공유</a:t>
            </a:r>
            <a:endParaRPr lang="en-US" altLang="ko-KR" dirty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bg1"/>
              </a:solidFill>
            </a:endParaRPr>
          </a:p>
          <a:p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4E75A5D-AA67-4897-A511-D31551B2B9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8582" y="-27385"/>
            <a:ext cx="9162582" cy="6912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2355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45814" y="0"/>
            <a:ext cx="91440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9080" y="126504"/>
            <a:ext cx="84968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+mj-lt"/>
                <a:ea typeface="08서울남산체 M" panose="02020603020101020101" pitchFamily="18" charset="-127"/>
              </a:rPr>
              <a:t>Intel i5 processor </a:t>
            </a:r>
            <a:r>
              <a:rPr lang="ko-KR" altLang="en-US" sz="2400" dirty="0">
                <a:solidFill>
                  <a:schemeClr val="bg1"/>
                </a:solidFill>
                <a:latin typeface="+mj-lt"/>
                <a:ea typeface="08서울남산체 M" panose="02020603020101020101" pitchFamily="18" charset="-127"/>
              </a:rPr>
              <a:t>구조 </a:t>
            </a:r>
            <a:r>
              <a:rPr lang="en-US" altLang="ko-KR" sz="2400" dirty="0">
                <a:solidFill>
                  <a:schemeClr val="bg1"/>
                </a:solidFill>
                <a:latin typeface="+mj-lt"/>
                <a:ea typeface="08서울남산체 M" panose="02020603020101020101" pitchFamily="18" charset="-127"/>
              </a:rPr>
              <a:t>– sharing page memory</a:t>
            </a:r>
            <a:r>
              <a:rPr lang="ko-KR" altLang="en-US" sz="2400" dirty="0">
                <a:solidFill>
                  <a:schemeClr val="bg1"/>
                </a:solidFill>
                <a:latin typeface="+mj-lt"/>
                <a:ea typeface="08서울남산체 M" panose="02020603020101020101" pitchFamily="18" charset="-127"/>
              </a:rPr>
              <a:t> 관점 </a:t>
            </a:r>
            <a:r>
              <a:rPr lang="en-US" altLang="ko-KR" sz="2400" dirty="0">
                <a:solidFill>
                  <a:schemeClr val="bg1"/>
                </a:solidFill>
                <a:latin typeface="+mj-lt"/>
                <a:ea typeface="08서울남산체 M" panose="02020603020101020101" pitchFamily="18" charset="-127"/>
              </a:rPr>
              <a:t> </a:t>
            </a:r>
            <a:endParaRPr lang="ko-KR" altLang="en-US" sz="2400" dirty="0">
              <a:solidFill>
                <a:schemeClr val="bg1"/>
              </a:solidFill>
              <a:latin typeface="+mj-lt"/>
              <a:ea typeface="08서울남산체 M" panose="02020603020101020101" pitchFamily="18" charset="-127"/>
            </a:endParaRPr>
          </a:p>
        </p:txBody>
      </p:sp>
      <p:sp>
        <p:nvSpPr>
          <p:cNvPr id="6" name="직각 삼각형 5"/>
          <p:cNvSpPr/>
          <p:nvPr/>
        </p:nvSpPr>
        <p:spPr>
          <a:xfrm rot="5400000">
            <a:off x="-842048" y="823265"/>
            <a:ext cx="2214320" cy="548881"/>
          </a:xfrm>
          <a:prstGeom prst="rt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-18582" y="-27384"/>
            <a:ext cx="5581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b="1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1</a:t>
            </a:r>
            <a:endParaRPr lang="ko-KR" altLang="en-US" sz="4800" b="1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6B1E7F8-E469-49D9-B579-0F1F26E670C4}"/>
              </a:ext>
            </a:extLst>
          </p:cNvPr>
          <p:cNvSpPr txBox="1"/>
          <p:nvPr/>
        </p:nvSpPr>
        <p:spPr>
          <a:xfrm>
            <a:off x="4007498" y="2747865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B338090-6FBF-4CEB-ADDF-643CEB09CFEA}"/>
              </a:ext>
            </a:extLst>
          </p:cNvPr>
          <p:cNvSpPr txBox="1"/>
          <p:nvPr/>
        </p:nvSpPr>
        <p:spPr>
          <a:xfrm>
            <a:off x="539552" y="5385081"/>
            <a:ext cx="69847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● L3</a:t>
            </a:r>
            <a:r>
              <a:rPr lang="ko-KR" altLang="en-US" dirty="0">
                <a:solidFill>
                  <a:schemeClr val="bg1"/>
                </a:solidFill>
              </a:rPr>
              <a:t>은 모든 사용자와 권한 수준에서 전역으로 공유</a:t>
            </a:r>
            <a:endParaRPr lang="en-US" altLang="ko-KR" dirty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bg1"/>
              </a:solidFill>
            </a:endParaRPr>
          </a:p>
          <a:p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F97D482-3747-4FC8-81F3-189D8F434C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582" y="0"/>
            <a:ext cx="9271102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1209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42177" y="0"/>
            <a:ext cx="9144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-108520" y="169814"/>
            <a:ext cx="849689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latin typeface="+mj-lt"/>
                <a:ea typeface="08서울남산체 M" panose="02020603020101020101" pitchFamily="18" charset="-127"/>
              </a:rPr>
              <a:t>X86 Cache </a:t>
            </a:r>
            <a:r>
              <a:rPr lang="ko-KR" altLang="en-US" sz="2800" b="1" dirty="0">
                <a:latin typeface="+mj-lt"/>
                <a:ea typeface="08서울남산체 M" panose="02020603020101020101" pitchFamily="18" charset="-127"/>
              </a:rPr>
              <a:t>특징</a:t>
            </a:r>
            <a:r>
              <a:rPr lang="en-US" altLang="ko-KR" sz="2800" b="1" dirty="0">
                <a:latin typeface="+mj-lt"/>
                <a:ea typeface="08서울남산체 M" panose="02020603020101020101" pitchFamily="18" charset="-127"/>
              </a:rPr>
              <a:t>: sharing page memory</a:t>
            </a:r>
            <a:endParaRPr lang="ko-KR" altLang="en-US" sz="2800" b="1" dirty="0">
              <a:latin typeface="+mj-lt"/>
              <a:ea typeface="08서울남산체 M" panose="02020603020101020101" pitchFamily="18" charset="-127"/>
            </a:endParaRPr>
          </a:p>
        </p:txBody>
      </p:sp>
      <p:sp>
        <p:nvSpPr>
          <p:cNvPr id="6" name="직각 삼각형 5"/>
          <p:cNvSpPr/>
          <p:nvPr/>
        </p:nvSpPr>
        <p:spPr>
          <a:xfrm rot="5400000">
            <a:off x="-842048" y="823265"/>
            <a:ext cx="2214320" cy="548881"/>
          </a:xfrm>
          <a:prstGeom prst="rt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-18582" y="-27384"/>
            <a:ext cx="5581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b="1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1</a:t>
            </a:r>
            <a:endParaRPr lang="ko-KR" altLang="en-US" sz="4800" b="1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6B1E7F8-E469-49D9-B579-0F1F26E670C4}"/>
              </a:ext>
            </a:extLst>
          </p:cNvPr>
          <p:cNvSpPr txBox="1"/>
          <p:nvPr/>
        </p:nvSpPr>
        <p:spPr>
          <a:xfrm>
            <a:off x="4007498" y="2747865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B338090-6FBF-4CEB-ADDF-643CEB09CFEA}"/>
              </a:ext>
            </a:extLst>
          </p:cNvPr>
          <p:cNvSpPr txBox="1"/>
          <p:nvPr/>
        </p:nvSpPr>
        <p:spPr>
          <a:xfrm>
            <a:off x="683568" y="5241683"/>
            <a:ext cx="8119055" cy="27238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● L3</a:t>
            </a:r>
            <a:r>
              <a:rPr lang="ko-KR" altLang="en-US" dirty="0"/>
              <a:t>은 모든 사용자와 권한 수준에서 전역으로 공유하는 공유 </a:t>
            </a:r>
            <a:r>
              <a:rPr lang="en-US" altLang="ko-KR" dirty="0"/>
              <a:t>cache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 =&gt; </a:t>
            </a:r>
            <a:r>
              <a:rPr lang="ko-KR" altLang="en-US" dirty="0"/>
              <a:t>메모리 중복 제거 기술 사용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=&gt; </a:t>
            </a:r>
            <a:r>
              <a:rPr lang="ko-KR" altLang="en-US" dirty="0"/>
              <a:t>자신이 아닌 </a:t>
            </a:r>
            <a:r>
              <a:rPr lang="en-US" altLang="ko-KR" dirty="0"/>
              <a:t>core</a:t>
            </a:r>
            <a:r>
              <a:rPr lang="ko-KR" altLang="en-US" dirty="0"/>
              <a:t>의 </a:t>
            </a:r>
            <a:r>
              <a:rPr lang="en-US" altLang="ko-KR" dirty="0"/>
              <a:t>data</a:t>
            </a:r>
            <a:r>
              <a:rPr lang="ko-KR" altLang="en-US" dirty="0"/>
              <a:t>를 공유하거나 참조할 수 있다</a:t>
            </a:r>
            <a:r>
              <a:rPr lang="en-US" altLang="ko-KR" dirty="0"/>
              <a:t>.</a:t>
            </a: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 </a:t>
            </a:r>
            <a:endParaRPr lang="en-US" altLang="ko-KR" dirty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bg1"/>
              </a:solidFill>
            </a:endParaRPr>
          </a:p>
          <a:p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F38D88E-784C-41E6-8D70-8FC4B4F9EBA1}"/>
              </a:ext>
            </a:extLst>
          </p:cNvPr>
          <p:cNvSpPr/>
          <p:nvPr/>
        </p:nvSpPr>
        <p:spPr>
          <a:xfrm>
            <a:off x="-31755" y="799486"/>
            <a:ext cx="9207510" cy="44757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83F8C33-2724-42EB-830B-5C889C5110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201" y="807750"/>
            <a:ext cx="4374559" cy="42672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BD6EDE0-933F-4AB4-AD8E-6244D6F7BE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9023" y="1490829"/>
            <a:ext cx="4210050" cy="24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6935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7099" y="3108"/>
            <a:ext cx="9144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96388" y="39404"/>
            <a:ext cx="72999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latin typeface="+mj-lt"/>
                <a:ea typeface="08서울남산체 M" panose="02020603020101020101" pitchFamily="18" charset="-127"/>
              </a:rPr>
              <a:t>X86 Cache</a:t>
            </a:r>
            <a:r>
              <a:rPr lang="ko-KR" altLang="en-US" sz="2800" b="1" dirty="0">
                <a:latin typeface="+mj-lt"/>
                <a:ea typeface="08서울남산체 M" panose="02020603020101020101" pitchFamily="18" charset="-127"/>
              </a:rPr>
              <a:t> 특징</a:t>
            </a:r>
            <a:r>
              <a:rPr lang="en-US" altLang="ko-KR" sz="2800" b="1" dirty="0">
                <a:latin typeface="+mj-lt"/>
                <a:ea typeface="08서울남산체 M" panose="02020603020101020101" pitchFamily="18" charset="-127"/>
              </a:rPr>
              <a:t>: Inclusive</a:t>
            </a:r>
            <a:r>
              <a:rPr lang="ko-KR" altLang="en-US" sz="2800" b="1" dirty="0">
                <a:latin typeface="+mj-lt"/>
                <a:ea typeface="08서울남산체 M" panose="02020603020101020101" pitchFamily="18" charset="-127"/>
              </a:rPr>
              <a:t> </a:t>
            </a:r>
            <a:r>
              <a:rPr lang="en-US" altLang="ko-KR" sz="2800" b="1" dirty="0">
                <a:latin typeface="+mj-lt"/>
                <a:ea typeface="08서울남산체 M" panose="02020603020101020101" pitchFamily="18" charset="-127"/>
              </a:rPr>
              <a:t>inheritance </a:t>
            </a:r>
            <a:endParaRPr lang="ko-KR" altLang="en-US" sz="2800" b="1" dirty="0">
              <a:latin typeface="+mj-lt"/>
              <a:ea typeface="08서울남산체 M" panose="02020603020101020101" pitchFamily="18" charset="-127"/>
            </a:endParaRPr>
          </a:p>
        </p:txBody>
      </p:sp>
      <p:sp>
        <p:nvSpPr>
          <p:cNvPr id="6" name="직각 삼각형 5"/>
          <p:cNvSpPr/>
          <p:nvPr/>
        </p:nvSpPr>
        <p:spPr>
          <a:xfrm rot="5400000">
            <a:off x="-842048" y="823265"/>
            <a:ext cx="2214320" cy="548881"/>
          </a:xfrm>
          <a:prstGeom prst="rt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-18582" y="-27384"/>
            <a:ext cx="5581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b="1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1</a:t>
            </a:r>
            <a:endParaRPr lang="ko-KR" altLang="en-US" sz="4800" b="1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6B1E7F8-E469-49D9-B579-0F1F26E670C4}"/>
              </a:ext>
            </a:extLst>
          </p:cNvPr>
          <p:cNvSpPr txBox="1"/>
          <p:nvPr/>
        </p:nvSpPr>
        <p:spPr>
          <a:xfrm>
            <a:off x="4007498" y="2747865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83BDFF2-6EDD-4DFC-A20A-B6604AEBE508}"/>
              </a:ext>
            </a:extLst>
          </p:cNvPr>
          <p:cNvSpPr txBox="1"/>
          <p:nvPr/>
        </p:nvSpPr>
        <p:spPr>
          <a:xfrm>
            <a:off x="1705109" y="913039"/>
            <a:ext cx="3960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?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39F3CAC-2E1C-463A-87A8-4214A4C4B5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3" y="639852"/>
            <a:ext cx="7488832" cy="394127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E4063EC-995C-4B0E-BBF7-390BA2AEACB7}"/>
              </a:ext>
            </a:extLst>
          </p:cNvPr>
          <p:cNvSpPr txBox="1"/>
          <p:nvPr/>
        </p:nvSpPr>
        <p:spPr>
          <a:xfrm>
            <a:off x="294115" y="4854315"/>
            <a:ext cx="8856984" cy="17007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rgbClr val="FF0000"/>
                </a:solidFill>
              </a:rPr>
              <a:t>Inclusive cache: </a:t>
            </a:r>
            <a:r>
              <a:rPr lang="ko-KR" altLang="en-US" b="1" dirty="0">
                <a:solidFill>
                  <a:srgbClr val="FF0000"/>
                </a:solidFill>
              </a:rPr>
              <a:t>하위 계층 캐시가 상위 계층 캐시의 내용을 반드시 포함</a:t>
            </a:r>
            <a:endParaRPr lang="en-US" altLang="ko-KR" b="1" dirty="0">
              <a:solidFill>
                <a:srgbClr val="FF0000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장점</a:t>
            </a:r>
            <a:r>
              <a:rPr lang="en-US" altLang="ko-KR" dirty="0"/>
              <a:t>1:  </a:t>
            </a:r>
            <a:r>
              <a:rPr lang="ko-KR" altLang="en-US" dirty="0"/>
              <a:t>다른 </a:t>
            </a:r>
            <a:r>
              <a:rPr lang="en-US" altLang="ko-KR" dirty="0"/>
              <a:t>CPU</a:t>
            </a:r>
            <a:r>
              <a:rPr lang="ko-KR" altLang="en-US" dirty="0"/>
              <a:t>가 캐시에 담긴 자료를 참조하고 싶을 </a:t>
            </a:r>
            <a:r>
              <a:rPr lang="en-US" altLang="ko-KR" dirty="0"/>
              <a:t>LLC</a:t>
            </a:r>
            <a:r>
              <a:rPr lang="ko-KR" altLang="en-US" dirty="0"/>
              <a:t>만 둘러보면 된다</a:t>
            </a:r>
            <a:r>
              <a:rPr lang="en-US" altLang="ko-KR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장점</a:t>
            </a:r>
            <a:r>
              <a:rPr lang="en-US" altLang="ko-KR" dirty="0"/>
              <a:t>2: </a:t>
            </a:r>
            <a:r>
              <a:rPr lang="ko-KR" altLang="en-US" dirty="0"/>
              <a:t>각 </a:t>
            </a:r>
            <a:r>
              <a:rPr lang="en-US" altLang="ko-KR" dirty="0"/>
              <a:t>level</a:t>
            </a:r>
            <a:r>
              <a:rPr lang="ko-KR" altLang="en-US" dirty="0"/>
              <a:t> 캐시의 용량에 따라 개별적으로 적당한 크기의 최소 단위를 설정할 수 있어 </a:t>
            </a:r>
            <a:r>
              <a:rPr lang="en-US" altLang="ko-KR" dirty="0"/>
              <a:t>level</a:t>
            </a:r>
            <a:r>
              <a:rPr lang="ko-KR" altLang="en-US" dirty="0"/>
              <a:t> 캐시마다 최적화된 검색 시간을 가질 수 있게 된다</a:t>
            </a:r>
            <a:r>
              <a:rPr lang="en-US" altLang="ko-KR" dirty="0"/>
              <a:t>. 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956D26A3-BC1B-4784-AC1F-70864AA731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10" y="611056"/>
            <a:ext cx="9062177" cy="624383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1" name="화살표: 아래쪽 10">
            <a:extLst>
              <a:ext uri="{FF2B5EF4-FFF2-40B4-BE49-F238E27FC236}">
                <a16:creationId xmlns:a16="http://schemas.microsoft.com/office/drawing/2014/main" id="{25F07BD4-A7C8-4337-BE6A-1E9C202BB759}"/>
              </a:ext>
            </a:extLst>
          </p:cNvPr>
          <p:cNvSpPr/>
          <p:nvPr/>
        </p:nvSpPr>
        <p:spPr>
          <a:xfrm rot="3473248">
            <a:off x="3395735" y="1235784"/>
            <a:ext cx="914400" cy="9144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891DC267-3D03-4256-9AA1-38D1811DD42E}"/>
              </a:ext>
            </a:extLst>
          </p:cNvPr>
          <p:cNvCxnSpPr/>
          <p:nvPr/>
        </p:nvCxnSpPr>
        <p:spPr>
          <a:xfrm>
            <a:off x="294115" y="6669360"/>
            <a:ext cx="254969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94404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96388" y="39404"/>
            <a:ext cx="72999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latin typeface="+mj-lt"/>
                <a:ea typeface="08서울남산체 M" panose="02020603020101020101" pitchFamily="18" charset="-127"/>
              </a:rPr>
              <a:t>X86 Cache</a:t>
            </a:r>
            <a:r>
              <a:rPr lang="ko-KR" altLang="en-US" sz="2800" b="1" dirty="0">
                <a:latin typeface="+mj-lt"/>
                <a:ea typeface="08서울남산체 M" panose="02020603020101020101" pitchFamily="18" charset="-127"/>
              </a:rPr>
              <a:t> 특징</a:t>
            </a:r>
            <a:r>
              <a:rPr lang="en-US" altLang="ko-KR" sz="2800" b="1" dirty="0">
                <a:latin typeface="+mj-lt"/>
                <a:ea typeface="08서울남산체 M" panose="02020603020101020101" pitchFamily="18" charset="-127"/>
              </a:rPr>
              <a:t>: Inclusive</a:t>
            </a:r>
            <a:r>
              <a:rPr lang="ko-KR" altLang="en-US" sz="2800" b="1" dirty="0">
                <a:latin typeface="+mj-lt"/>
                <a:ea typeface="08서울남산체 M" panose="02020603020101020101" pitchFamily="18" charset="-127"/>
              </a:rPr>
              <a:t> </a:t>
            </a:r>
            <a:r>
              <a:rPr lang="en-US" altLang="ko-KR" sz="2800" b="1" dirty="0">
                <a:latin typeface="+mj-lt"/>
                <a:ea typeface="08서울남산체 M" panose="02020603020101020101" pitchFamily="18" charset="-127"/>
              </a:rPr>
              <a:t>inheritance </a:t>
            </a:r>
            <a:endParaRPr lang="ko-KR" altLang="en-US" sz="2800" b="1" dirty="0">
              <a:latin typeface="+mj-lt"/>
              <a:ea typeface="08서울남산체 M" panose="02020603020101020101" pitchFamily="18" charset="-127"/>
            </a:endParaRPr>
          </a:p>
        </p:txBody>
      </p:sp>
      <p:sp>
        <p:nvSpPr>
          <p:cNvPr id="6" name="직각 삼각형 5"/>
          <p:cNvSpPr/>
          <p:nvPr/>
        </p:nvSpPr>
        <p:spPr>
          <a:xfrm rot="5400000">
            <a:off x="-842048" y="823265"/>
            <a:ext cx="2214320" cy="548881"/>
          </a:xfrm>
          <a:prstGeom prst="rt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-18582" y="-27384"/>
            <a:ext cx="5581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b="1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1</a:t>
            </a:r>
            <a:endParaRPr lang="ko-KR" altLang="en-US" sz="4800" b="1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6B1E7F8-E469-49D9-B579-0F1F26E670C4}"/>
              </a:ext>
            </a:extLst>
          </p:cNvPr>
          <p:cNvSpPr txBox="1"/>
          <p:nvPr/>
        </p:nvSpPr>
        <p:spPr>
          <a:xfrm>
            <a:off x="4007498" y="2747865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39F3CAC-2E1C-463A-87A8-4214A4C4B5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4131651"/>
            <a:ext cx="4405917" cy="252985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E4063EC-995C-4B0E-BBF7-390BA2AEACB7}"/>
              </a:ext>
            </a:extLst>
          </p:cNvPr>
          <p:cNvSpPr txBox="1"/>
          <p:nvPr/>
        </p:nvSpPr>
        <p:spPr>
          <a:xfrm>
            <a:off x="-19800" y="1030570"/>
            <a:ext cx="9144000" cy="3039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chemeClr val="tx2"/>
                </a:solidFill>
                <a:latin typeface="+mj-lt"/>
              </a:rPr>
              <a:t>cache coherency (</a:t>
            </a:r>
            <a:r>
              <a:rPr lang="ko-KR" altLang="en-US" sz="2000" b="1" dirty="0">
                <a:solidFill>
                  <a:schemeClr val="tx2"/>
                </a:solidFill>
                <a:latin typeface="+mj-lt"/>
              </a:rPr>
              <a:t>캐시 일관성</a:t>
            </a:r>
            <a:r>
              <a:rPr lang="en-US" altLang="ko-KR" sz="2000" b="1" dirty="0">
                <a:solidFill>
                  <a:schemeClr val="tx2"/>
                </a:solidFill>
                <a:latin typeface="+mj-lt"/>
              </a:rPr>
              <a:t>)</a:t>
            </a:r>
            <a:endParaRPr lang="en-US" altLang="ko-KR" sz="2000" dirty="0">
              <a:solidFill>
                <a:schemeClr val="tx2"/>
              </a:solidFill>
              <a:latin typeface="+mj-lt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latin typeface="+mj-lt"/>
              </a:rPr>
              <a:t>공유된 피연산자의 값이 변경되면</a:t>
            </a:r>
            <a:r>
              <a:rPr lang="en-US" altLang="ko-KR" dirty="0">
                <a:latin typeface="+mj-lt"/>
              </a:rPr>
              <a:t>, </a:t>
            </a:r>
            <a:r>
              <a:rPr lang="ko-KR" altLang="en-US" dirty="0">
                <a:latin typeface="+mj-lt"/>
              </a:rPr>
              <a:t>그 사실이 전체 캐시에 즉시 전파되어 캐시 값의 일관성을 유지하는 규칙</a:t>
            </a:r>
            <a:r>
              <a:rPr lang="en-US" altLang="ko-KR" dirty="0">
                <a:latin typeface="+mj-lt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j-lt"/>
              </a:rPr>
              <a:t>     (</a:t>
            </a:r>
            <a:r>
              <a:rPr lang="ko-KR" altLang="en-US" sz="1400" dirty="0">
                <a:latin typeface="+mj-lt"/>
              </a:rPr>
              <a:t>프로세스별 </a:t>
            </a:r>
            <a:r>
              <a:rPr lang="en-US" altLang="ko-KR" sz="1400" dirty="0">
                <a:latin typeface="+mj-lt"/>
              </a:rPr>
              <a:t>local cache </a:t>
            </a:r>
            <a:r>
              <a:rPr lang="en-US" altLang="ko-KR" sz="1400" dirty="0" err="1">
                <a:latin typeface="+mj-lt"/>
              </a:rPr>
              <a:t>memor</a:t>
            </a:r>
            <a:r>
              <a:rPr lang="ko-KR" altLang="en-US" sz="1400" dirty="0">
                <a:latin typeface="+mj-lt"/>
              </a:rPr>
              <a:t>를 가지고 있는 공유 메모리 멀티프로세서에서</a:t>
            </a:r>
            <a:r>
              <a:rPr lang="en-US" altLang="ko-KR" sz="1400" dirty="0">
                <a:latin typeface="+mj-lt"/>
              </a:rPr>
              <a:t>, </a:t>
            </a:r>
            <a:r>
              <a:rPr lang="ko-KR" altLang="en-US" sz="1400" dirty="0">
                <a:latin typeface="+mj-lt"/>
              </a:rPr>
              <a:t>한 명령어 피연산자의 복제본이 각 코어의 캐시 메모리에 하나씩</a:t>
            </a:r>
            <a:r>
              <a:rPr lang="en-US" altLang="ko-KR" sz="1400" dirty="0">
                <a:latin typeface="+mj-lt"/>
              </a:rPr>
              <a:t>, </a:t>
            </a:r>
            <a:r>
              <a:rPr lang="ko-KR" altLang="en-US" sz="1400" dirty="0">
                <a:latin typeface="+mj-lt"/>
              </a:rPr>
              <a:t>여러 개 존재할 수 있다</a:t>
            </a:r>
            <a:r>
              <a:rPr lang="en-US" altLang="ko-KR" sz="1400" dirty="0">
                <a:latin typeface="+mj-lt"/>
              </a:rPr>
              <a:t>.</a:t>
            </a:r>
            <a:r>
              <a:rPr lang="ko-KR" altLang="en-US" sz="1400" dirty="0">
                <a:latin typeface="+mj-lt"/>
              </a:rPr>
              <a:t> 이러한 상황에서 피연산자가 변경되면</a:t>
            </a:r>
            <a:r>
              <a:rPr lang="en-US" altLang="ko-KR" sz="1400" dirty="0">
                <a:latin typeface="+mj-lt"/>
              </a:rPr>
              <a:t>, </a:t>
            </a:r>
            <a:r>
              <a:rPr lang="ko-KR" altLang="en-US" sz="1400" dirty="0">
                <a:latin typeface="+mj-lt"/>
              </a:rPr>
              <a:t>나머지 </a:t>
            </a:r>
            <a:r>
              <a:rPr lang="ko-KR" altLang="en-US" sz="1400" dirty="0" err="1">
                <a:latin typeface="+mj-lt"/>
              </a:rPr>
              <a:t>복제본</a:t>
            </a:r>
            <a:r>
              <a:rPr lang="ko-KR" altLang="en-US" sz="1400" dirty="0">
                <a:latin typeface="+mj-lt"/>
              </a:rPr>
              <a:t> 역시 반드시 변경되어야 한다</a:t>
            </a:r>
            <a:r>
              <a:rPr lang="en-US" altLang="ko-KR" sz="1400" dirty="0">
                <a:latin typeface="+mj-lt"/>
              </a:rPr>
              <a:t>.)</a:t>
            </a:r>
          </a:p>
          <a:p>
            <a:pPr>
              <a:lnSpc>
                <a:spcPct val="150000"/>
              </a:lnSpc>
            </a:pPr>
            <a:endParaRPr lang="en-US" altLang="ko-KR" sz="1400" dirty="0"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en-US" altLang="ko-KR" dirty="0"/>
              <a:t>- </a:t>
            </a:r>
            <a:r>
              <a:rPr lang="ko-KR" altLang="en-US" dirty="0"/>
              <a:t>인텔의 경우</a:t>
            </a:r>
            <a:r>
              <a:rPr lang="en-US" altLang="ko-KR" dirty="0"/>
              <a:t>,</a:t>
            </a:r>
            <a:r>
              <a:rPr lang="ko-KR" altLang="en-US" dirty="0"/>
              <a:t> </a:t>
            </a:r>
            <a:r>
              <a:rPr lang="en-US" altLang="ko-KR" u="sng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MESI </a:t>
            </a:r>
            <a:r>
              <a:rPr lang="ko-KR" altLang="en-US" u="sng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프로토콜</a:t>
            </a:r>
            <a:r>
              <a:rPr lang="ko-KR" altLang="en-US" dirty="0"/>
              <a:t> 의 변형인 </a:t>
            </a:r>
            <a:r>
              <a:rPr lang="en-US" altLang="ko-KR" dirty="0"/>
              <a:t>MESIF </a:t>
            </a:r>
            <a:r>
              <a:rPr lang="ko-KR" altLang="en-US" dirty="0"/>
              <a:t>프로토콜을 사용하여 캐시 일관성 유지</a:t>
            </a:r>
          </a:p>
        </p:txBody>
      </p:sp>
    </p:spTree>
    <p:extLst>
      <p:ext uri="{BB962C8B-B14F-4D97-AF65-F5344CB8AC3E}">
        <p14:creationId xmlns:p14="http://schemas.microsoft.com/office/powerpoint/2010/main" val="10743478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7099" y="3108"/>
            <a:ext cx="9144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96387" y="39404"/>
            <a:ext cx="88405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atin typeface="+mj-lt"/>
                <a:ea typeface="08서울남산체 M" panose="02020603020101020101" pitchFamily="18" charset="-127"/>
              </a:rPr>
              <a:t>공유 캐시 상에서 </a:t>
            </a:r>
            <a:r>
              <a:rPr lang="en-US" altLang="ko-KR" sz="2800" b="1" dirty="0">
                <a:latin typeface="+mj-lt"/>
                <a:ea typeface="08서울남산체 M" panose="02020603020101020101" pitchFamily="18" charset="-127"/>
              </a:rPr>
              <a:t>flush</a:t>
            </a:r>
            <a:r>
              <a:rPr lang="ko-KR" altLang="en-US" sz="2800" b="1" dirty="0">
                <a:latin typeface="+mj-lt"/>
                <a:ea typeface="08서울남산체 M" panose="02020603020101020101" pitchFamily="18" charset="-127"/>
              </a:rPr>
              <a:t>를 시켰을 때 일어나는 일 </a:t>
            </a:r>
          </a:p>
        </p:txBody>
      </p:sp>
      <p:sp>
        <p:nvSpPr>
          <p:cNvPr id="6" name="직각 삼각형 5"/>
          <p:cNvSpPr/>
          <p:nvPr/>
        </p:nvSpPr>
        <p:spPr>
          <a:xfrm rot="5400000">
            <a:off x="-842048" y="823265"/>
            <a:ext cx="2214320" cy="548881"/>
          </a:xfrm>
          <a:prstGeom prst="rt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-18582" y="-27384"/>
            <a:ext cx="5581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b="1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1</a:t>
            </a:r>
            <a:endParaRPr lang="ko-KR" altLang="en-US" sz="4800" b="1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6B1E7F8-E469-49D9-B579-0F1F26E670C4}"/>
              </a:ext>
            </a:extLst>
          </p:cNvPr>
          <p:cNvSpPr txBox="1"/>
          <p:nvPr/>
        </p:nvSpPr>
        <p:spPr>
          <a:xfrm>
            <a:off x="4007498" y="2747865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891DC267-3D03-4256-9AA1-38D1811DD42E}"/>
              </a:ext>
            </a:extLst>
          </p:cNvPr>
          <p:cNvCxnSpPr/>
          <p:nvPr/>
        </p:nvCxnSpPr>
        <p:spPr>
          <a:xfrm>
            <a:off x="294115" y="6669360"/>
            <a:ext cx="254969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그림 31">
            <a:extLst>
              <a:ext uri="{FF2B5EF4-FFF2-40B4-BE49-F238E27FC236}">
                <a16:creationId xmlns:a16="http://schemas.microsoft.com/office/drawing/2014/main" id="{EE759D53-0725-445D-BE41-2CB9B426F4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165" y="1052736"/>
            <a:ext cx="8124852" cy="4234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9467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1341</TotalTime>
  <Words>1372</Words>
  <Application>Microsoft Office PowerPoint</Application>
  <PresentationFormat>화면 슬라이드 쇼(4:3)</PresentationFormat>
  <Paragraphs>183</Paragraphs>
  <Slides>34</Slides>
  <Notes>28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39" baseType="lpstr">
      <vt:lpstr>08서울남산체 B</vt:lpstr>
      <vt:lpstr>08서울남산체 M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RSA(공개키 암호 시스템)</vt:lpstr>
      <vt:lpstr>: 개인키 중 하나인 ‘d’값을 알고 있다.   ‘d’값을 알면, 복호화 함수                         를 계산해서 암호화된 메시지를 풀 수 있다.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applemango</dc:creator>
  <cp:lastModifiedBy>유 지혁</cp:lastModifiedBy>
  <cp:revision>81</cp:revision>
  <dcterms:created xsi:type="dcterms:W3CDTF">2015-04-27T06:53:28Z</dcterms:created>
  <dcterms:modified xsi:type="dcterms:W3CDTF">2019-07-15T08:51:58Z</dcterms:modified>
</cp:coreProperties>
</file>